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97" r:id="rId3"/>
    <p:sldId id="299" r:id="rId4"/>
    <p:sldId id="306" r:id="rId5"/>
    <p:sldId id="298" r:id="rId6"/>
    <p:sldId id="315" r:id="rId7"/>
    <p:sldId id="303" r:id="rId8"/>
    <p:sldId id="311" r:id="rId9"/>
    <p:sldId id="302" r:id="rId10"/>
    <p:sldId id="307" r:id="rId11"/>
    <p:sldId id="309" r:id="rId12"/>
    <p:sldId id="312" r:id="rId13"/>
    <p:sldId id="313" r:id="rId14"/>
    <p:sldId id="310" r:id="rId15"/>
    <p:sldId id="304" r:id="rId16"/>
    <p:sldId id="314" r:id="rId17"/>
    <p:sldId id="305" r:id="rId18"/>
    <p:sldId id="296" r:id="rId19"/>
  </p:sldIdLst>
  <p:sldSz cx="24384000" cy="13716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Helvetica Neue" panose="020B0600000101010101" charset="0"/>
      <p:regular r:id="rId22"/>
      <p:bold r:id="rId23"/>
      <p:italic r:id="rId24"/>
      <p:boldItalic r:id="rId25"/>
    </p:embeddedFont>
    <p:embeddedFont>
      <p:font typeface="Noto Sans KR" panose="020B0200000000000000" pitchFamily="50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5360">
          <p15:clr>
            <a:srgbClr val="9AA0A6"/>
          </p15:clr>
        </p15:guide>
        <p15:guide id="2" orient="horz" pos="43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Aqxv8UWvADaWsvTMNCfKRyviT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4"/>
    <a:srgbClr val="000000"/>
    <a:srgbClr val="E3E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03CC87-EB41-4D0D-B5A8-6C6F07A43394}">
  <a:tblStyle styleId="{F103CC87-EB41-4D0D-B5A8-6C6F07A43394}" styleName="Table_0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DAD5BA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77777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BFC0BF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A98ABD-7533-48DF-B89B-D3A0AF07251A}" styleName="Table_1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EEE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6C6C6C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6C6C6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6C6C6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D6DCE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84"/>
      </p:cViewPr>
      <p:guideLst>
        <p:guide pos="1536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4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FE2638A-1BDC-EA21-AD64-DE226C608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0C26BBFD-7173-DFB1-445A-DC83835C3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F6567453-6483-C963-2B38-0E7F48EF3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5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CE64F27-B7C2-EA2A-E5AA-C648476A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4A7564A6-6B81-66C8-6B48-3CA76CD0F4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552BC1DC-5B3E-0EAF-0EA5-C17BAAC41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53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2DA84BF-4A51-DE99-F982-545CF3B1D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0FBCAC00-D9DC-A5A4-76D6-78D776422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4048793E-15E4-7058-8D37-30D3ECE1D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462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2F7C0C9C-571B-A477-A4B5-08271A2E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8BBBC54B-AFFE-DE5B-87F9-3C4520E5D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7A4AB6ED-3919-E00B-FF50-8FDC1ADE7A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607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A63DF8A-233E-76C7-95C3-5D37AADEA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55D0B254-9F91-EC57-B047-890D438934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3A70CB51-D62C-37A6-4AD2-AFB8FF1AC8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34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80E57A6-23E0-3809-4502-344082A56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7A0B02CA-7E4D-5850-BE15-E49AB5BBB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9C072CD1-5847-F98A-4A36-37E736251E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371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E8D31C94-4C6E-9C7D-7837-6796F1FE4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7B887B83-14CE-FCD4-A494-5ABA5871E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EB10AC29-75B5-27EA-8C75-0208EE5A6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000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20CD33E0-22C4-2C61-7509-771F5438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114B5BF7-1DD9-3288-1CD0-5F391E0122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23FE8904-28F2-352F-E168-04E2CAA7E3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8618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4EA89B9B-B2A7-90E8-C9F0-29D785CD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>
            <a:extLst>
              <a:ext uri="{FF2B5EF4-FFF2-40B4-BE49-F238E27FC236}">
                <a16:creationId xmlns:a16="http://schemas.microsoft.com/office/drawing/2014/main" id="{A4F9922A-448F-7965-D4C8-3BB5796D5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:notes">
            <a:extLst>
              <a:ext uri="{FF2B5EF4-FFF2-40B4-BE49-F238E27FC236}">
                <a16:creationId xmlns:a16="http://schemas.microsoft.com/office/drawing/2014/main" id="{206706BD-9E6B-3266-DE05-C1E40EE0B4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070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4C3A144-EE26-39C2-72AE-4B713EBA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FC6B985D-9FEB-33EB-D906-0F81F6838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B5C9346D-6EB1-DF51-34E6-CDDD3AA7B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95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7D5D984D-F73F-AFA4-E088-94276703C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AEB08733-4B8B-6691-55A2-00A48CB4FD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B0A5385A-8530-BE87-462D-F2998B7BD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246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CC684BF0-FF7D-6CB7-71EE-C06BA001B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3BC03141-A6DB-26C5-CCAD-5A6297A48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5F625714-090B-B53C-A85F-3A02F4C8A2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30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C411266E-0DF5-897A-E878-AAD481F1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D6CED2B7-EA6C-3636-F567-F27394E9C6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A28CDF96-A860-7CCF-B75A-344CE4CB8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64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D87A2387-04F1-A665-2AE9-3E79D214D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E89BE0C4-1ECF-2183-C8FA-FB93E1FFF2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0099A1B2-25AA-3CF7-1963-B2868F61A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017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415894B-11A6-64EE-2708-7CEBB0699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4ADA2A15-398F-4A42-C590-E5FB8E6FD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D73579EB-20EF-CAD8-C03E-D6546EED33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696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D1A3196-FD92-2D36-E368-D17614392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E5409AE4-DA2E-795E-0ACD-34B08F37C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A109BC24-4AFE-8D06-9F4C-9BBDF824E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80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D041ECA-CB04-16CD-5F4E-C01783AB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>
            <a:extLst>
              <a:ext uri="{FF2B5EF4-FFF2-40B4-BE49-F238E27FC236}">
                <a16:creationId xmlns:a16="http://schemas.microsoft.com/office/drawing/2014/main" id="{93916813-520F-EAB5-DCA3-F6E13A77A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>
            <a:extLst>
              <a:ext uri="{FF2B5EF4-FFF2-40B4-BE49-F238E27FC236}">
                <a16:creationId xmlns:a16="http://schemas.microsoft.com/office/drawing/2014/main" id="{1852AF03-3E91-EA6D-DC51-66E25EB5E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88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1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1968500" y="8095000"/>
            <a:ext cx="83718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700"/>
              <a:buFont typeface="Noto Sans KR"/>
              <a:buNone/>
              <a:defRPr sz="37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700"/>
              <a:buFont typeface="Noto Sans KR"/>
              <a:buNone/>
              <a:defRPr sz="37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700"/>
              <a:buFont typeface="Noto Sans KR"/>
              <a:buNone/>
              <a:defRPr sz="37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700"/>
              <a:buFont typeface="Noto Sans KR"/>
              <a:buNone/>
              <a:defRPr sz="37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700"/>
              <a:buFont typeface="Noto Sans KR"/>
              <a:buNone/>
              <a:defRPr sz="37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lvl="5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700"/>
              <a:buFont typeface="Noto Sans KR"/>
              <a:buNone/>
              <a:defRPr sz="37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3200400" lvl="6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700"/>
              <a:buFont typeface="Noto Sans KR"/>
              <a:buNone/>
              <a:defRPr sz="37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3657600" lvl="7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700"/>
              <a:buFont typeface="Noto Sans KR"/>
              <a:buNone/>
              <a:defRPr sz="37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4114800" lvl="8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700"/>
              <a:buFont typeface="Noto Sans KR"/>
              <a:buNone/>
              <a:defRPr sz="37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title"/>
          </p:nvPr>
        </p:nvSpPr>
        <p:spPr>
          <a:xfrm>
            <a:off x="1968500" y="3236150"/>
            <a:ext cx="14612700" cy="4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9500"/>
              <a:buFont typeface="Noto Sans KR"/>
              <a:buNone/>
              <a:defRPr sz="9500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2100"/>
              <a:buFont typeface="Noto Sans KR"/>
              <a:buNone/>
              <a:defRPr sz="4300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2100"/>
              <a:buFont typeface="Noto Sans KR"/>
              <a:buNone/>
              <a:defRPr sz="4300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2100"/>
              <a:buFont typeface="Noto Sans KR"/>
              <a:buNone/>
              <a:defRPr sz="4300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2100"/>
              <a:buFont typeface="Noto Sans KR"/>
              <a:buNone/>
              <a:defRPr sz="4300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2100"/>
              <a:buFont typeface="Noto Sans KR"/>
              <a:buNone/>
              <a:defRPr sz="4300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2100"/>
              <a:buFont typeface="Noto Sans KR"/>
              <a:buNone/>
              <a:defRPr sz="4300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2100"/>
              <a:buFont typeface="Noto Sans KR"/>
              <a:buNone/>
              <a:defRPr sz="4300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2100"/>
              <a:buFont typeface="Noto Sans KR"/>
              <a:buNone/>
              <a:defRPr sz="4300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body" idx="2"/>
          </p:nvPr>
        </p:nvSpPr>
        <p:spPr>
          <a:xfrm>
            <a:off x="1968500" y="2277000"/>
            <a:ext cx="123198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200"/>
              <a:buFont typeface="Noto Sans KR"/>
              <a:buNone/>
              <a:defRPr sz="32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200"/>
              <a:buFont typeface="Noto Sans KR"/>
              <a:buNone/>
              <a:defRPr sz="32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200"/>
              <a:buFont typeface="Noto Sans KR"/>
              <a:buNone/>
              <a:defRPr sz="32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200"/>
              <a:buFont typeface="Noto Sans KR"/>
              <a:buNone/>
              <a:defRPr sz="32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3200"/>
              <a:buFont typeface="Noto Sans KR"/>
              <a:buNone/>
              <a:defRPr sz="32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lvl="5" indent="-2286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3200"/>
              <a:buFont typeface="Noto Sans KR"/>
              <a:buNone/>
              <a:defRPr sz="32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3200400" lvl="6" indent="-2286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3200"/>
              <a:buFont typeface="Noto Sans KR"/>
              <a:buNone/>
              <a:defRPr sz="32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3657600" lvl="7" indent="-2286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3200"/>
              <a:buFont typeface="Noto Sans KR"/>
              <a:buNone/>
              <a:defRPr sz="32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4114800" lvl="8" indent="-2286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3200"/>
              <a:buFont typeface="Noto Sans KR"/>
              <a:buNone/>
              <a:defRPr sz="3200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ex 1 1">
  <p:cSld name="Index 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bb01fd0d6c_3_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300" y="25"/>
            <a:ext cx="24384000" cy="137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bb01fd0d6c_3_76"/>
          <p:cNvSpPr txBox="1">
            <a:spLocks noGrp="1"/>
          </p:cNvSpPr>
          <p:nvPr>
            <p:ph type="title"/>
          </p:nvPr>
        </p:nvSpPr>
        <p:spPr>
          <a:xfrm>
            <a:off x="4871825" y="3526050"/>
            <a:ext cx="6741000" cy="24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1pPr>
            <a:lvl2pPr lvl="1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2pPr>
            <a:lvl3pPr lvl="2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3pPr>
            <a:lvl4pPr lvl="3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4pPr>
            <a:lvl5pPr lvl="4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5pPr>
            <a:lvl6pPr lvl="5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6pPr>
            <a:lvl7pPr lvl="6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7pPr>
            <a:lvl8pPr lvl="7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8pPr>
            <a:lvl9pPr lvl="8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gbb01fd0d6c_3_76"/>
          <p:cNvSpPr txBox="1">
            <a:spLocks noGrp="1"/>
          </p:cNvSpPr>
          <p:nvPr>
            <p:ph type="body" idx="1"/>
          </p:nvPr>
        </p:nvSpPr>
        <p:spPr>
          <a:xfrm>
            <a:off x="5594371" y="667559"/>
            <a:ext cx="14514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1800"/>
              <a:buNone/>
              <a:defRPr>
                <a:solidFill>
                  <a:srgbClr val="868787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1800"/>
              <a:buNone/>
              <a:defRPr>
                <a:solidFill>
                  <a:srgbClr val="868787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1800"/>
              <a:buNone/>
              <a:defRPr>
                <a:solidFill>
                  <a:srgbClr val="868787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1800"/>
              <a:buNone/>
              <a:defRPr>
                <a:solidFill>
                  <a:srgbClr val="868787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1800"/>
              <a:buNone/>
              <a:defRPr>
                <a:solidFill>
                  <a:srgbClr val="868787"/>
                </a:solidFill>
              </a:defRPr>
            </a:lvl5pPr>
            <a:lvl6pPr marL="2743200" lvl="5" indent="-228600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1800"/>
              <a:buNone/>
              <a:defRPr>
                <a:solidFill>
                  <a:srgbClr val="868787"/>
                </a:solidFill>
              </a:defRPr>
            </a:lvl6pPr>
            <a:lvl7pPr marL="3200400" lvl="6" indent="-228600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1800"/>
              <a:buNone/>
              <a:defRPr>
                <a:solidFill>
                  <a:srgbClr val="868787"/>
                </a:solidFill>
              </a:defRPr>
            </a:lvl7pPr>
            <a:lvl8pPr marL="3657600" lvl="7" indent="-228600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1800"/>
              <a:buNone/>
              <a:defRPr>
                <a:solidFill>
                  <a:srgbClr val="868787"/>
                </a:solidFill>
              </a:defRPr>
            </a:lvl8pPr>
            <a:lvl9pPr marL="4114800" lvl="8" indent="-228600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868787"/>
              </a:buClr>
              <a:buSzPts val="1800"/>
              <a:buNone/>
              <a:defRPr>
                <a:solidFill>
                  <a:srgbClr val="868787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bb01fd0d6c_3_76"/>
          <p:cNvSpPr txBox="1">
            <a:spLocks noGrp="1"/>
          </p:cNvSpPr>
          <p:nvPr>
            <p:ph type="body" idx="2"/>
          </p:nvPr>
        </p:nvSpPr>
        <p:spPr>
          <a:xfrm>
            <a:off x="12192000" y="3535525"/>
            <a:ext cx="10264800" cy="24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1pPr>
            <a:lvl2pPr marL="914400" lvl="1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2pPr>
            <a:lvl3pPr marL="1371600" lvl="2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3pPr>
            <a:lvl4pPr marL="1828800" lvl="3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4pPr>
            <a:lvl5pPr marL="2286000" lvl="4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5pPr>
            <a:lvl6pPr marL="2743200" lvl="5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6pPr>
            <a:lvl7pPr marL="3200400" lvl="6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7pPr>
            <a:lvl8pPr marL="3657600" lvl="7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8pPr>
            <a:lvl9pPr marL="4114800" lvl="8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bb01fd0d6c_3_7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gbb01fd0d6c_3_76"/>
          <p:cNvSpPr txBox="1">
            <a:spLocks noGrp="1"/>
          </p:cNvSpPr>
          <p:nvPr>
            <p:ph type="title" idx="3"/>
          </p:nvPr>
        </p:nvSpPr>
        <p:spPr>
          <a:xfrm>
            <a:off x="4871825" y="6583350"/>
            <a:ext cx="6741000" cy="24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1pPr>
            <a:lvl2pPr lvl="1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2pPr>
            <a:lvl3pPr lvl="2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3pPr>
            <a:lvl4pPr lvl="3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4pPr>
            <a:lvl5pPr lvl="4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5pPr>
            <a:lvl6pPr lvl="5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6pPr>
            <a:lvl7pPr lvl="6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7pPr>
            <a:lvl8pPr lvl="7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8pPr>
            <a:lvl9pPr lvl="8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gbb01fd0d6c_3_76"/>
          <p:cNvSpPr txBox="1">
            <a:spLocks noGrp="1"/>
          </p:cNvSpPr>
          <p:nvPr>
            <p:ph type="body" idx="4"/>
          </p:nvPr>
        </p:nvSpPr>
        <p:spPr>
          <a:xfrm>
            <a:off x="12192000" y="6592825"/>
            <a:ext cx="10264800" cy="24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1pPr>
            <a:lvl2pPr marL="914400" lvl="1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2pPr>
            <a:lvl3pPr marL="1371600" lvl="2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3pPr>
            <a:lvl4pPr marL="1828800" lvl="3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4pPr>
            <a:lvl5pPr marL="2286000" lvl="4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5pPr>
            <a:lvl6pPr marL="2743200" lvl="5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6pPr>
            <a:lvl7pPr marL="3200400" lvl="6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7pPr>
            <a:lvl8pPr marL="3657600" lvl="7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8pPr>
            <a:lvl9pPr marL="4114800" lvl="8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bb01fd0d6c_3_76"/>
          <p:cNvSpPr txBox="1">
            <a:spLocks noGrp="1"/>
          </p:cNvSpPr>
          <p:nvPr>
            <p:ph type="title" idx="5"/>
          </p:nvPr>
        </p:nvSpPr>
        <p:spPr>
          <a:xfrm>
            <a:off x="4871825" y="9640650"/>
            <a:ext cx="6741000" cy="24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1pPr>
            <a:lvl2pPr lvl="1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2pPr>
            <a:lvl3pPr lvl="2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3pPr>
            <a:lvl4pPr lvl="3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4pPr>
            <a:lvl5pPr lvl="4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5pPr>
            <a:lvl6pPr lvl="5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6pPr>
            <a:lvl7pPr lvl="6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7pPr>
            <a:lvl8pPr lvl="7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8pPr>
            <a:lvl9pPr lvl="8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gbb01fd0d6c_3_76"/>
          <p:cNvSpPr txBox="1">
            <a:spLocks noGrp="1"/>
          </p:cNvSpPr>
          <p:nvPr>
            <p:ph type="body" idx="6"/>
          </p:nvPr>
        </p:nvSpPr>
        <p:spPr>
          <a:xfrm>
            <a:off x="12192000" y="9650125"/>
            <a:ext cx="10264800" cy="24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1pPr>
            <a:lvl2pPr marL="914400" lvl="1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2pPr>
            <a:lvl3pPr marL="1371600" lvl="2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3pPr>
            <a:lvl4pPr marL="1828800" lvl="3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4pPr>
            <a:lvl5pPr marL="2286000" lvl="4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Arial"/>
              <a:buNone/>
              <a:defRPr sz="2600">
                <a:solidFill>
                  <a:srgbClr val="868787"/>
                </a:solidFill>
              </a:defRPr>
            </a:lvl5pPr>
            <a:lvl6pPr marL="2743200" lvl="5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6pPr>
            <a:lvl7pPr marL="3200400" lvl="6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7pPr>
            <a:lvl8pPr marL="3657600" lvl="7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8pPr>
            <a:lvl9pPr marL="4114800" lvl="8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4"/>
            <a:ext cx="24384000" cy="13716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6"/>
          <p:cNvSpPr txBox="1">
            <a:spLocks noGrp="1"/>
          </p:cNvSpPr>
          <p:nvPr>
            <p:ph type="body" idx="1"/>
          </p:nvPr>
        </p:nvSpPr>
        <p:spPr>
          <a:xfrm>
            <a:off x="1968500" y="1725262"/>
            <a:ext cx="7221429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800"/>
              <a:buFont typeface="Noto Sans KR"/>
              <a:buNone/>
              <a:defRPr>
                <a:solidFill>
                  <a:srgbClr val="D5D5D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000"/>
              <a:buFont typeface="Noto Sans KR"/>
              <a:buNone/>
              <a:defRPr sz="2600">
                <a:solidFill>
                  <a:srgbClr val="D5D5D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800"/>
              <a:buFont typeface="Noto Sans KR"/>
              <a:buNone/>
              <a:defRPr>
                <a:solidFill>
                  <a:srgbClr val="D5D5D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800"/>
              <a:buFont typeface="Noto Sans KR"/>
              <a:buNone/>
              <a:defRPr>
                <a:solidFill>
                  <a:srgbClr val="D5D5D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800"/>
              <a:buFont typeface="Noto Sans KR"/>
              <a:buNone/>
              <a:defRPr>
                <a:solidFill>
                  <a:srgbClr val="D5D5D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lvl="5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800"/>
              <a:buFont typeface="Noto Sans KR"/>
              <a:buNone/>
              <a:defRPr>
                <a:solidFill>
                  <a:srgbClr val="D5D5D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3200400" lvl="6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800"/>
              <a:buFont typeface="Noto Sans KR"/>
              <a:buNone/>
              <a:defRPr>
                <a:solidFill>
                  <a:srgbClr val="D5D5D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3657600" lvl="7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800"/>
              <a:buFont typeface="Noto Sans KR"/>
              <a:buNone/>
              <a:defRPr>
                <a:solidFill>
                  <a:srgbClr val="D5D5D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4114800" lvl="8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800"/>
              <a:buFont typeface="Noto Sans KR"/>
              <a:buNone/>
              <a:defRPr>
                <a:solidFill>
                  <a:srgbClr val="D5D5D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108" name="Google Shape;108;p36"/>
          <p:cNvSpPr txBox="1">
            <a:spLocks noGrp="1"/>
          </p:cNvSpPr>
          <p:nvPr>
            <p:ph type="body" idx="2"/>
          </p:nvPr>
        </p:nvSpPr>
        <p:spPr>
          <a:xfrm>
            <a:off x="1968500" y="5012900"/>
            <a:ext cx="8760600" cy="7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937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Char char="•"/>
              <a:defRPr sz="2600">
                <a:solidFill>
                  <a:srgbClr val="868787"/>
                </a:solidFill>
              </a:defRPr>
            </a:lvl1pPr>
            <a:lvl2pPr marL="914400" lvl="1" indent="-3937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Char char="•"/>
              <a:defRPr sz="2600">
                <a:solidFill>
                  <a:srgbClr val="868787"/>
                </a:solidFill>
              </a:defRPr>
            </a:lvl2pPr>
            <a:lvl3pPr marL="1371600" lvl="2" indent="-3937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Char char="•"/>
              <a:defRPr sz="2600">
                <a:solidFill>
                  <a:srgbClr val="868787"/>
                </a:solidFill>
              </a:defRPr>
            </a:lvl3pPr>
            <a:lvl4pPr marL="1828800" lvl="3" indent="-3937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Char char="•"/>
              <a:defRPr sz="2600">
                <a:solidFill>
                  <a:srgbClr val="868787"/>
                </a:solidFill>
              </a:defRPr>
            </a:lvl4pPr>
            <a:lvl5pPr marL="2286000" lvl="4" indent="-3937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Char char="•"/>
              <a:defRPr sz="2600">
                <a:solidFill>
                  <a:srgbClr val="868787"/>
                </a:solidFill>
              </a:defRPr>
            </a:lvl5pPr>
            <a:lvl6pPr marL="2743200" lvl="5" indent="-2286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6pPr>
            <a:lvl7pPr marL="3200400" lvl="6" indent="-2286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7pPr>
            <a:lvl8pPr marL="3657600" lvl="7" indent="-2286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8pPr>
            <a:lvl9pPr marL="4114800" lvl="8" indent="-22860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None/>
              <a:defRPr sz="2600">
                <a:solidFill>
                  <a:srgbClr val="868787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6"/>
          <p:cNvSpPr txBox="1">
            <a:spLocks noGrp="1"/>
          </p:cNvSpPr>
          <p:nvPr>
            <p:ph type="title"/>
          </p:nvPr>
        </p:nvSpPr>
        <p:spPr>
          <a:xfrm>
            <a:off x="1968500" y="2758300"/>
            <a:ext cx="72213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None/>
              <a:defRPr sz="4300">
                <a:solidFill>
                  <a:srgbClr val="043786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body" idx="3"/>
          </p:nvPr>
        </p:nvSpPr>
        <p:spPr>
          <a:xfrm>
            <a:off x="624950" y="179525"/>
            <a:ext cx="90984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2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lvl="5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3200400" lvl="6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3657600" lvl="7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4114800" lvl="8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4"/>
          </p:nvPr>
        </p:nvSpPr>
        <p:spPr>
          <a:xfrm>
            <a:off x="10402800" y="179525"/>
            <a:ext cx="134178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2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lvl="1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lvl="2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lvl="3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lvl="4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lvl="5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3200400" lvl="6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3657600" lvl="7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4114800" lvl="8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3D3D4"/>
              </a:buClr>
              <a:buSzPts val="1500"/>
              <a:buFont typeface="Noto Sans KR"/>
              <a:buNone/>
              <a:defRPr sz="2100">
                <a:solidFill>
                  <a:srgbClr val="D3D3D4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body" idx="1"/>
          </p:nvPr>
        </p:nvSpPr>
        <p:spPr>
          <a:xfrm>
            <a:off x="1968500" y="4104250"/>
            <a:ext cx="204882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400"/>
              <a:buFont typeface="Noto Sans KR"/>
              <a:buNone/>
              <a:defRPr sz="2400" i="0" u="none" strike="noStrike" cap="none">
                <a:solidFill>
                  <a:srgbClr val="777776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400"/>
              <a:buFont typeface="Noto Sans KR"/>
              <a:buNone/>
              <a:defRPr sz="2400" i="0" u="none" strike="noStrike" cap="none">
                <a:solidFill>
                  <a:srgbClr val="777776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marR="0" lvl="2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400"/>
              <a:buFont typeface="Noto Sans KR"/>
              <a:buNone/>
              <a:defRPr sz="2400" i="0" u="none" strike="noStrike" cap="none">
                <a:solidFill>
                  <a:srgbClr val="777776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marR="0" lvl="3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400"/>
              <a:buFont typeface="Noto Sans KR"/>
              <a:buNone/>
              <a:defRPr sz="2400" i="0" u="none" strike="noStrike" cap="none">
                <a:solidFill>
                  <a:srgbClr val="777776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marR="0" lvl="4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400"/>
              <a:buFont typeface="Noto Sans KR"/>
              <a:buNone/>
              <a:defRPr sz="2400" i="0" u="none" strike="noStrike" cap="none">
                <a:solidFill>
                  <a:srgbClr val="777776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marR="0" lvl="5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400"/>
              <a:buFont typeface="Noto Sans KR"/>
              <a:buNone/>
              <a:defRPr sz="2400" i="0" u="none" strike="noStrike" cap="none">
                <a:solidFill>
                  <a:srgbClr val="777776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3200400" marR="0" lvl="6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400"/>
              <a:buFont typeface="Noto Sans KR"/>
              <a:buNone/>
              <a:defRPr sz="2400" i="0" u="none" strike="noStrike" cap="none">
                <a:solidFill>
                  <a:srgbClr val="777776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3657600" marR="0" lvl="7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400"/>
              <a:buFont typeface="Noto Sans KR"/>
              <a:buNone/>
              <a:defRPr sz="2400" i="0" u="none" strike="noStrike" cap="none">
                <a:solidFill>
                  <a:srgbClr val="777776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4114800" marR="0" lvl="8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400"/>
              <a:buFont typeface="Noto Sans KR"/>
              <a:buNone/>
              <a:defRPr sz="2400" i="0" u="none" strike="noStrike" cap="none">
                <a:solidFill>
                  <a:srgbClr val="777776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/>
          </p:nvPr>
        </p:nvSpPr>
        <p:spPr>
          <a:xfrm>
            <a:off x="1968500" y="2679700"/>
            <a:ext cx="13417800" cy="14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3D85"/>
              </a:buClr>
              <a:buSzPts val="4000"/>
              <a:buFont typeface="Noto Sans KR"/>
              <a:buNone/>
              <a:defRPr sz="4000" b="1" i="0" u="none" strike="noStrike" cap="none">
                <a:solidFill>
                  <a:srgbClr val="283D8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3D85"/>
              </a:buClr>
              <a:buSzPts val="4000"/>
              <a:buFont typeface="Noto Sans KR"/>
              <a:buNone/>
              <a:defRPr sz="4000" b="1" i="0" u="none" strike="noStrike" cap="none">
                <a:solidFill>
                  <a:srgbClr val="283D8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3D85"/>
              </a:buClr>
              <a:buSzPts val="4000"/>
              <a:buFont typeface="Noto Sans KR"/>
              <a:buNone/>
              <a:defRPr sz="4000" b="1" i="0" u="none" strike="noStrike" cap="none">
                <a:solidFill>
                  <a:srgbClr val="283D8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3D85"/>
              </a:buClr>
              <a:buSzPts val="4000"/>
              <a:buFont typeface="Noto Sans KR"/>
              <a:buNone/>
              <a:defRPr sz="4000" b="1" i="0" u="none" strike="noStrike" cap="none">
                <a:solidFill>
                  <a:srgbClr val="283D8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3D85"/>
              </a:buClr>
              <a:buSzPts val="4000"/>
              <a:buFont typeface="Noto Sans KR"/>
              <a:buNone/>
              <a:defRPr sz="4000" b="1" i="0" u="none" strike="noStrike" cap="none">
                <a:solidFill>
                  <a:srgbClr val="283D8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3D85"/>
              </a:buClr>
              <a:buSzPts val="4000"/>
              <a:buFont typeface="Noto Sans KR"/>
              <a:buNone/>
              <a:defRPr sz="4000" b="1" i="0" u="none" strike="noStrike" cap="none">
                <a:solidFill>
                  <a:srgbClr val="283D8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3D85"/>
              </a:buClr>
              <a:buSzPts val="4000"/>
              <a:buFont typeface="Noto Sans KR"/>
              <a:buNone/>
              <a:defRPr sz="4000" b="1" i="0" u="none" strike="noStrike" cap="none">
                <a:solidFill>
                  <a:srgbClr val="283D8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3D85"/>
              </a:buClr>
              <a:buSzPts val="4000"/>
              <a:buFont typeface="Noto Sans KR"/>
              <a:buNone/>
              <a:defRPr sz="4000" b="1" i="0" u="none" strike="noStrike" cap="none">
                <a:solidFill>
                  <a:srgbClr val="283D8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3D85"/>
              </a:buClr>
              <a:buSzPts val="4000"/>
              <a:buFont typeface="Noto Sans KR"/>
              <a:buNone/>
              <a:defRPr sz="4000" b="1" i="0" u="none" strike="noStrike" cap="none">
                <a:solidFill>
                  <a:srgbClr val="283D8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2" r:id="rId3"/>
    <p:sldLayoutId id="214748366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"/>
          <p:cNvSpPr txBox="1">
            <a:spLocks noGrp="1"/>
          </p:cNvSpPr>
          <p:nvPr>
            <p:ph type="title"/>
          </p:nvPr>
        </p:nvSpPr>
        <p:spPr>
          <a:xfrm>
            <a:off x="1968500" y="3236150"/>
            <a:ext cx="14612700" cy="294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9200"/>
              <a:buFont typeface="Arial"/>
              <a:buNone/>
            </a:pPr>
            <a:r>
              <a:rPr lang="ko-KR" altLang="en-US" sz="5400"/>
              <a:t>반도체특성화대학지원사업</a:t>
            </a:r>
            <a:r>
              <a:rPr lang="en-US" altLang="ko-KR" sz="5400"/>
              <a:t>-</a:t>
            </a:r>
            <a:r>
              <a:rPr lang="ko-KR" altLang="en-US" sz="5400"/>
              <a:t>단독형</a:t>
            </a:r>
            <a:r>
              <a:rPr lang="en-US" altLang="ko-KR" sz="5400"/>
              <a:t>-</a:t>
            </a:r>
            <a:r>
              <a:rPr lang="ko-KR" altLang="en-US" sz="5400"/>
              <a:t>서울대학교</a:t>
            </a:r>
            <a:endParaRPr sz="5400">
              <a:solidFill>
                <a:srgbClr val="043786"/>
              </a:solidFill>
            </a:endParaRPr>
          </a:p>
        </p:txBody>
      </p:sp>
      <p:sp>
        <p:nvSpPr>
          <p:cNvPr id="177" name="Google Shape;177;p1"/>
          <p:cNvSpPr txBox="1">
            <a:spLocks noGrp="1"/>
          </p:cNvSpPr>
          <p:nvPr>
            <p:ph type="body" idx="2"/>
          </p:nvPr>
        </p:nvSpPr>
        <p:spPr>
          <a:xfrm>
            <a:off x="1968500" y="2277000"/>
            <a:ext cx="123198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688"/>
              <a:buFont typeface="Arial"/>
              <a:buNone/>
            </a:pPr>
            <a:r>
              <a:rPr lang="en-US" sz="3200">
                <a:solidFill>
                  <a:srgbClr val="868787"/>
                </a:solidFill>
              </a:rPr>
              <a:t>2025</a:t>
            </a:r>
            <a:r>
              <a:rPr lang="ko-KR" altLang="en-US"/>
              <a:t>년도 서울대학교 </a:t>
            </a:r>
            <a:r>
              <a:rPr lang="ko-KR" altLang="en-US" sz="3200">
                <a:solidFill>
                  <a:srgbClr val="868787"/>
                </a:solidFill>
              </a:rPr>
              <a:t>반도체특성화대학 지원사업 현장 </a:t>
            </a:r>
            <a:r>
              <a:rPr lang="ko-KR" altLang="en-US"/>
              <a:t>실사</a:t>
            </a:r>
            <a:endParaRPr sz="3200">
              <a:solidFill>
                <a:srgbClr val="86878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16AE3353-98C2-E58C-141D-50FD955FC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27A88B6C-3F01-0976-210C-FE89A1E2412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37CE7-8509-8C7A-D6B3-8A3AD782AE1C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sp>
        <p:nvSpPr>
          <p:cNvPr id="31" name="Google Shape;403;p15">
            <a:extLst>
              <a:ext uri="{FF2B5EF4-FFF2-40B4-BE49-F238E27FC236}">
                <a16:creationId xmlns:a16="http://schemas.microsoft.com/office/drawing/2014/main" id="{FFAFC7C5-DE29-0A22-B9E3-42EB3A715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666052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en-US" altLang="ko-KR"/>
              <a:t>3</a:t>
            </a:r>
            <a:r>
              <a:rPr lang="ko-KR" altLang="en-US"/>
              <a:t>차년도 비교과 프로그램</a:t>
            </a:r>
            <a:endParaRPr sz="4300">
              <a:highlight>
                <a:srgbClr val="FFFF00"/>
              </a:highligh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9D7BB2-79DD-9168-A3D7-9AEB0400032D}"/>
              </a:ext>
            </a:extLst>
          </p:cNvPr>
          <p:cNvGrpSpPr/>
          <p:nvPr/>
        </p:nvGrpSpPr>
        <p:grpSpPr>
          <a:xfrm>
            <a:off x="633640" y="2006686"/>
            <a:ext cx="15513547" cy="3813717"/>
            <a:chOff x="633640" y="2189566"/>
            <a:chExt cx="15513547" cy="38137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F08D04E-FCC1-357B-3B40-5FD3965A64A3}"/>
                </a:ext>
              </a:extLst>
            </p:cNvPr>
            <p:cNvGrpSpPr/>
            <p:nvPr/>
          </p:nvGrpSpPr>
          <p:grpSpPr>
            <a:xfrm>
              <a:off x="7711614" y="2189566"/>
              <a:ext cx="8435573" cy="3813717"/>
              <a:chOff x="2111077" y="7916547"/>
              <a:chExt cx="8435573" cy="381371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4E357117-C56D-DC2D-4282-7628D2840955}"/>
                  </a:ext>
                </a:extLst>
              </p:cNvPr>
              <p:cNvGrpSpPr/>
              <p:nvPr/>
            </p:nvGrpSpPr>
            <p:grpSpPr>
              <a:xfrm>
                <a:off x="2111077" y="7916547"/>
                <a:ext cx="8435573" cy="3111697"/>
                <a:chOff x="653944" y="2528926"/>
                <a:chExt cx="8013070" cy="3022056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0963CD0E-2E1D-3435-C8B0-85224A07F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3944" y="2528927"/>
                  <a:ext cx="4028420" cy="3022055"/>
                </a:xfrm>
                <a:prstGeom prst="rect">
                  <a:avLst/>
                </a:prstGeom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68F5D4B3-D682-40CA-3C0E-E750A4EAE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37607" y="2528926"/>
                  <a:ext cx="4029407" cy="3022055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DD452-4DF8-3B98-4850-77B3608AF63B}"/>
                  </a:ext>
                </a:extLst>
              </p:cNvPr>
              <p:cNvSpPr txBox="1"/>
              <p:nvPr/>
            </p:nvSpPr>
            <p:spPr>
              <a:xfrm>
                <a:off x="2299245" y="11083933"/>
                <a:ext cx="82474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60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2025 </a:t>
                </a:r>
                <a:r>
                  <a:rPr lang="ko-KR" altLang="en-US" sz="360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대한전자공학회 하계 학술대회 </a:t>
                </a:r>
                <a:r>
                  <a:rPr lang="en-US" altLang="ko-KR" sz="360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360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월</a:t>
                </a:r>
                <a:r>
                  <a:rPr lang="en-US" altLang="ko-KR" sz="360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5C918EB-44CB-D16E-F8F9-12A488004E2F}"/>
                </a:ext>
              </a:extLst>
            </p:cNvPr>
            <p:cNvGrpSpPr/>
            <p:nvPr/>
          </p:nvGrpSpPr>
          <p:grpSpPr>
            <a:xfrm>
              <a:off x="633640" y="2189566"/>
              <a:ext cx="6502082" cy="3111696"/>
              <a:chOff x="1657768" y="2189566"/>
              <a:chExt cx="6502082" cy="3111696"/>
            </a:xfrm>
          </p:grpSpPr>
          <p:pic>
            <p:nvPicPr>
              <p:cNvPr id="35" name="그림 34" descr="의류, 사람, 실내, 신발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2EC433D-FAA2-D8BA-C32A-2A3FA18DA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6078" y="2189566"/>
                <a:ext cx="2333772" cy="3111696"/>
              </a:xfrm>
              <a:prstGeom prst="rect">
                <a:avLst/>
              </a:prstGeom>
            </p:spPr>
          </p:pic>
          <p:pic>
            <p:nvPicPr>
              <p:cNvPr id="37" name="그림 36" descr="의류, 사람, 실내, 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6C2DA25-3C8F-1F87-A91C-508AF1585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7768" y="2189566"/>
                <a:ext cx="4175110" cy="3111696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B09559-C253-BD76-89B6-4AD3E396868F}"/>
                </a:ext>
              </a:extLst>
            </p:cNvPr>
            <p:cNvSpPr txBox="1"/>
            <p:nvPr/>
          </p:nvSpPr>
          <p:spPr>
            <a:xfrm>
              <a:off x="1397819" y="5356952"/>
              <a:ext cx="53591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측정장비 교육 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(3</a:t>
              </a:r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11</a:t>
              </a:r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52B176-E926-A06D-AEDC-3B91EE7ED209}"/>
              </a:ext>
            </a:extLst>
          </p:cNvPr>
          <p:cNvGrpSpPr/>
          <p:nvPr/>
        </p:nvGrpSpPr>
        <p:grpSpPr>
          <a:xfrm>
            <a:off x="633640" y="5988650"/>
            <a:ext cx="23116720" cy="3733815"/>
            <a:chOff x="633640" y="6336122"/>
            <a:chExt cx="23116720" cy="373381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19D28B4-2606-00C8-CD5A-5D34E66FA9D8}"/>
                </a:ext>
              </a:extLst>
            </p:cNvPr>
            <p:cNvGrpSpPr/>
            <p:nvPr/>
          </p:nvGrpSpPr>
          <p:grpSpPr>
            <a:xfrm>
              <a:off x="633640" y="6336122"/>
              <a:ext cx="8387420" cy="3078495"/>
              <a:chOff x="1657768" y="8951306"/>
              <a:chExt cx="8387420" cy="3078495"/>
            </a:xfrm>
          </p:grpSpPr>
          <p:pic>
            <p:nvPicPr>
              <p:cNvPr id="20" name="그림 19" descr="텍스트, 실내, 컴퓨터, 프레젠테이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546E015-541E-24DB-7338-0E06488EC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7768" y="8951990"/>
                <a:ext cx="4193710" cy="3077811"/>
              </a:xfrm>
              <a:prstGeom prst="rect">
                <a:avLst/>
              </a:prstGeom>
            </p:spPr>
          </p:pic>
          <p:pic>
            <p:nvPicPr>
              <p:cNvPr id="21" name="그림 20" descr="실내, 프레젠테이션, 세미나, 강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4F7047E-2656-906E-09B5-B071C16B2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51478" y="8951306"/>
                <a:ext cx="4193710" cy="3077811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138A6C-2C36-FF06-8780-4C1FCADE3511}"/>
                </a:ext>
              </a:extLst>
            </p:cNvPr>
            <p:cNvSpPr txBox="1"/>
            <p:nvPr/>
          </p:nvSpPr>
          <p:spPr>
            <a:xfrm>
              <a:off x="2165534" y="9423606"/>
              <a:ext cx="52864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반도체 회로설계특강 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(7</a:t>
              </a:r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6D8E66C-502C-3A7A-0A51-D76CBA7BD525}"/>
                </a:ext>
              </a:extLst>
            </p:cNvPr>
            <p:cNvGrpSpPr/>
            <p:nvPr/>
          </p:nvGrpSpPr>
          <p:grpSpPr>
            <a:xfrm>
              <a:off x="9502337" y="6336122"/>
              <a:ext cx="14248023" cy="3077811"/>
              <a:chOff x="961994" y="2065708"/>
              <a:chExt cx="15110902" cy="3773567"/>
            </a:xfrm>
          </p:grpSpPr>
          <p:pic>
            <p:nvPicPr>
              <p:cNvPr id="6" name="그림 5" descr="실내, 의자, 가구, 회의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AAEE065-57F0-98A7-0457-79BDFFAD5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1994" y="2065708"/>
                <a:ext cx="5027440" cy="3773566"/>
              </a:xfrm>
              <a:prstGeom prst="rect">
                <a:avLst/>
              </a:prstGeom>
            </p:spPr>
          </p:pic>
          <p:pic>
            <p:nvPicPr>
              <p:cNvPr id="7" name="그림 6" descr="사람, 의류, 실내, 인간의 얼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C0F51D4-E889-6320-56D0-E98397FAE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89434" y="2065709"/>
                <a:ext cx="5041731" cy="3773566"/>
              </a:xfrm>
              <a:prstGeom prst="rect">
                <a:avLst/>
              </a:prstGeom>
            </p:spPr>
          </p:pic>
          <p:pic>
            <p:nvPicPr>
              <p:cNvPr id="8" name="그림 7" descr="의류, 실내, 사람, 컴퓨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9CFED66-0286-1A7E-0B05-152BEF96F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31165" y="2065708"/>
                <a:ext cx="5041731" cy="3773566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6533F3-A582-B11C-9B25-09F517AC9298}"/>
                </a:ext>
              </a:extLst>
            </p:cNvPr>
            <p:cNvSpPr txBox="1"/>
            <p:nvPr/>
          </p:nvSpPr>
          <p:spPr>
            <a:xfrm>
              <a:off x="13569691" y="9423606"/>
              <a:ext cx="60998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반도체소자 단기집중강좌 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(7</a:t>
              </a:r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74FDF9-31A7-825C-D69E-954A96B2F56B}"/>
              </a:ext>
            </a:extLst>
          </p:cNvPr>
          <p:cNvGrpSpPr/>
          <p:nvPr/>
        </p:nvGrpSpPr>
        <p:grpSpPr>
          <a:xfrm>
            <a:off x="2541398" y="9973304"/>
            <a:ext cx="15123127" cy="3333367"/>
            <a:chOff x="2419444" y="12294134"/>
            <a:chExt cx="15123127" cy="333336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D47659-E95C-4FE9-ABF6-2F794269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460032" y="12294134"/>
              <a:ext cx="5082539" cy="333336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05F5116-0907-32E3-62A1-87454FC6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19444" y="12294134"/>
              <a:ext cx="5020295" cy="333336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31EA4A3-EAE7-2D6A-910D-034C6C4A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39739" y="12294134"/>
              <a:ext cx="5020294" cy="333336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B399EDB-898D-7BA8-146F-78C8406125AA}"/>
              </a:ext>
            </a:extLst>
          </p:cNvPr>
          <p:cNvSpPr txBox="1"/>
          <p:nvPr/>
        </p:nvSpPr>
        <p:spPr>
          <a:xfrm>
            <a:off x="18051891" y="11173968"/>
            <a:ext cx="6099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미국 </a:t>
            </a:r>
            <a:r>
              <a:rPr lang="en-US" altLang="ko-KR" sz="3600">
                <a:latin typeface="Noto Sans KR" panose="020B0200000000000000" pitchFamily="50" charset="-127"/>
                <a:ea typeface="Noto Sans KR" panose="020B0200000000000000" pitchFamily="50" charset="-127"/>
              </a:rPr>
              <a:t>MIT URTC </a:t>
            </a:r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학회 </a:t>
            </a:r>
            <a:r>
              <a:rPr lang="en-US" altLang="ko-KR" sz="3600">
                <a:latin typeface="Noto Sans KR" panose="020B0200000000000000" pitchFamily="50" charset="-127"/>
                <a:ea typeface="Noto Sans KR" panose="020B0200000000000000" pitchFamily="50" charset="-127"/>
              </a:rPr>
              <a:t>(10</a:t>
            </a:r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sz="360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3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07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E00EB288-F449-EC0C-CE53-64CC83D6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808D9B77-4DC2-ECC6-AC50-08F82EC8109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3F7E3-5F0C-4DF3-D222-9C1A5605A677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EBDE711-AD96-FF04-97D6-74AE201BE9A1}"/>
              </a:ext>
            </a:extLst>
          </p:cNvPr>
          <p:cNvGrpSpPr/>
          <p:nvPr/>
        </p:nvGrpSpPr>
        <p:grpSpPr>
          <a:xfrm>
            <a:off x="624950" y="2169454"/>
            <a:ext cx="15110901" cy="3270122"/>
            <a:chOff x="327512" y="2061698"/>
            <a:chExt cx="15110901" cy="327012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25F491-EE55-09E5-E9FF-34AD94E8A4F1}"/>
                </a:ext>
              </a:extLst>
            </p:cNvPr>
            <p:cNvGrpSpPr/>
            <p:nvPr/>
          </p:nvGrpSpPr>
          <p:grpSpPr>
            <a:xfrm>
              <a:off x="327512" y="2061698"/>
              <a:ext cx="10069172" cy="3270122"/>
              <a:chOff x="327512" y="2061698"/>
              <a:chExt cx="10069172" cy="327012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9B16F5A-8BDB-25A1-8266-9A8130957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4953" y="2061698"/>
                <a:ext cx="5041731" cy="3270121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250F3DA-BDD2-23F1-112E-55FC60E7E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512" y="2061698"/>
                <a:ext cx="5008069" cy="3270122"/>
              </a:xfrm>
              <a:prstGeom prst="rect">
                <a:avLst/>
              </a:prstGeom>
            </p:spPr>
          </p:pic>
        </p:grpSp>
        <p:pic>
          <p:nvPicPr>
            <p:cNvPr id="37" name="그림 36" descr="텍스트, 프레젠테이션, 사람, 프로젝션 스크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DC00D0E-D380-5C57-A702-BB85B5F5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6682" y="2061698"/>
              <a:ext cx="5041731" cy="3270121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A451CEB-357C-E357-07CF-90E35BC318E6}"/>
              </a:ext>
            </a:extLst>
          </p:cNvPr>
          <p:cNvSpPr txBox="1"/>
          <p:nvPr/>
        </p:nvSpPr>
        <p:spPr>
          <a:xfrm>
            <a:off x="16728842" y="3481348"/>
            <a:ext cx="6880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>
                <a:latin typeface="Noto Sans KR" panose="020B0200000000000000" pitchFamily="50" charset="-127"/>
                <a:ea typeface="Noto Sans KR" panose="020B0200000000000000" pitchFamily="50" charset="-127"/>
              </a:rPr>
              <a:t>2025 </a:t>
            </a:r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부산 </a:t>
            </a:r>
            <a:r>
              <a:rPr lang="en-US" altLang="ko-KR" sz="3600">
                <a:latin typeface="Noto Sans KR" panose="020B0200000000000000" pitchFamily="50" charset="-127"/>
                <a:ea typeface="Noto Sans KR" panose="020B0200000000000000" pitchFamily="50" charset="-127"/>
              </a:rPr>
              <a:t>ICCE-ASIA </a:t>
            </a:r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학회 </a:t>
            </a:r>
            <a:r>
              <a:rPr lang="en-US" altLang="ko-KR" sz="3600">
                <a:latin typeface="Noto Sans KR" panose="020B0200000000000000" pitchFamily="50" charset="-127"/>
                <a:ea typeface="Noto Sans KR" panose="020B0200000000000000" pitchFamily="50" charset="-127"/>
              </a:rPr>
              <a:t>(10</a:t>
            </a:r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sz="360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3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Google Shape;403;p15">
            <a:extLst>
              <a:ext uri="{FF2B5EF4-FFF2-40B4-BE49-F238E27FC236}">
                <a16:creationId xmlns:a16="http://schemas.microsoft.com/office/drawing/2014/main" id="{54F49809-DD00-304D-8CB7-6816ADC07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666052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en-US" altLang="ko-KR"/>
              <a:t>3</a:t>
            </a:r>
            <a:r>
              <a:rPr lang="ko-KR" altLang="en-US"/>
              <a:t>차년도 비교과 프로그램</a:t>
            </a:r>
            <a:endParaRPr sz="43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520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DA06B465-EECE-5E79-E4C5-25A87569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A0A60B19-F7E0-E7A6-2565-6BD1049E75E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54170-8592-56F5-8A7B-67FAA6B63F80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aphicFrame>
        <p:nvGraphicFramePr>
          <p:cNvPr id="4" name="Google Shape;519;p18">
            <a:extLst>
              <a:ext uri="{FF2B5EF4-FFF2-40B4-BE49-F238E27FC236}">
                <a16:creationId xmlns:a16="http://schemas.microsoft.com/office/drawing/2014/main" id="{BC6B10B7-79F7-C4B9-1733-EFA35395B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674333"/>
              </p:ext>
            </p:extLst>
          </p:nvPr>
        </p:nvGraphicFramePr>
        <p:xfrm>
          <a:off x="1934549" y="2258046"/>
          <a:ext cx="20743499" cy="8440435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2930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0700">
                  <a:extLst>
                    <a:ext uri="{9D8B030D-6E8A-4147-A177-3AD203B41FA5}">
                      <a16:colId xmlns:a16="http://schemas.microsoft.com/office/drawing/2014/main" val="494863150"/>
                    </a:ext>
                  </a:extLst>
                </a:gridCol>
                <a:gridCol w="3006900">
                  <a:extLst>
                    <a:ext uri="{9D8B030D-6E8A-4147-A177-3AD203B41FA5}">
                      <a16:colId xmlns:a16="http://schemas.microsoft.com/office/drawing/2014/main" val="3860578810"/>
                    </a:ext>
                  </a:extLst>
                </a:gridCol>
                <a:gridCol w="2930699">
                  <a:extLst>
                    <a:ext uri="{9D8B030D-6E8A-4147-A177-3AD203B41FA5}">
                      <a16:colId xmlns:a16="http://schemas.microsoft.com/office/drawing/2014/main" val="2339671972"/>
                    </a:ext>
                  </a:extLst>
                </a:gridCol>
                <a:gridCol w="3006900">
                  <a:extLst>
                    <a:ext uri="{9D8B030D-6E8A-4147-A177-3AD203B41FA5}">
                      <a16:colId xmlns:a16="http://schemas.microsoft.com/office/drawing/2014/main" val="336500240"/>
                    </a:ext>
                  </a:extLst>
                </a:gridCol>
                <a:gridCol w="2930699">
                  <a:extLst>
                    <a:ext uri="{9D8B030D-6E8A-4147-A177-3AD203B41FA5}">
                      <a16:colId xmlns:a16="http://schemas.microsoft.com/office/drawing/2014/main" val="3444776287"/>
                    </a:ext>
                  </a:extLst>
                </a:gridCol>
                <a:gridCol w="3006900">
                  <a:extLst>
                    <a:ext uri="{9D8B030D-6E8A-4147-A177-3AD203B41FA5}">
                      <a16:colId xmlns:a16="http://schemas.microsoft.com/office/drawing/2014/main" val="3107458675"/>
                    </a:ext>
                  </a:extLst>
                </a:gridCol>
              </a:tblGrid>
              <a:tr h="719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항목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본예산 편성 금액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(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원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)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사용금액 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(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원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)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본예산 사용률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이월금 편성 금액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(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원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)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사용금액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(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원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)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이월금 사용률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2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인건비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214,498,758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75,342,344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35.1%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4,028,892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4,028,892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12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시설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1,302,507,390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103,213,000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7.9%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282,398,210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186,410,400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66.0%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9604463"/>
                  </a:ext>
                </a:extLst>
              </a:tr>
              <a:tr h="96512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연구재료비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108,039,500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67,164,759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62.2%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1,144,000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5064076"/>
                  </a:ext>
                </a:extLst>
              </a:tr>
              <a:tr h="193024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연구활동비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1,144,554,352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821,022,727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71.7%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198,119,549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78,879,760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187009"/>
                  </a:ext>
                </a:extLst>
              </a:tr>
              <a:tr h="96512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학생인건비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186,800,000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186,800,000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6357186"/>
                  </a:ext>
                </a:extLst>
              </a:tr>
              <a:tr h="96512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간접비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155,600,000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155,600,000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8166033"/>
                  </a:ext>
                </a:extLst>
              </a:tr>
              <a:tr h="96512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계</a:t>
                      </a:r>
                      <a:endParaRPr lang="en-US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3,112,000,000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1,409,142,830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45.3%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485,690,651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269,319,052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55.5%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1592968"/>
                  </a:ext>
                </a:extLst>
              </a:tr>
            </a:tbl>
          </a:graphicData>
        </a:graphic>
      </p:graphicFrame>
      <p:sp>
        <p:nvSpPr>
          <p:cNvPr id="7" name="Google Shape;403;p15">
            <a:extLst>
              <a:ext uri="{FF2B5EF4-FFF2-40B4-BE49-F238E27FC236}">
                <a16:creationId xmlns:a16="http://schemas.microsoft.com/office/drawing/2014/main" id="{15C60FFB-4CBB-CC2B-CF81-790C38738B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8238046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en-US" altLang="ko-KR"/>
              <a:t>3</a:t>
            </a:r>
            <a:r>
              <a:rPr lang="ko-KR" altLang="en-US"/>
              <a:t>차년도 사업비 집행 현황</a:t>
            </a:r>
            <a:r>
              <a:rPr lang="en-US" altLang="ko-KR"/>
              <a:t> (25.11.30)</a:t>
            </a:r>
            <a:endParaRPr sz="430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F0DEB-7624-3498-0C2E-99C43F17C25F}"/>
              </a:ext>
            </a:extLst>
          </p:cNvPr>
          <p:cNvSpPr txBox="1"/>
          <p:nvPr/>
        </p:nvSpPr>
        <p:spPr>
          <a:xfrm>
            <a:off x="16349219" y="10701895"/>
            <a:ext cx="6548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3600" b="1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차년도 사업비 집행률 </a:t>
            </a:r>
            <a:r>
              <a:rPr lang="en-US" altLang="ko-KR" sz="3600" b="1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 46.7%</a:t>
            </a:r>
            <a:endParaRPr lang="ko-KR" altLang="en-US" sz="3600" b="1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2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12D6AE12-724B-5147-B326-C8576E7A5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2D60FC94-C03B-5A05-1371-D30890BA9B7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2E905-12A1-00CD-F2DF-527C83427B3E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aphicFrame>
        <p:nvGraphicFramePr>
          <p:cNvPr id="4" name="Google Shape;519;p18">
            <a:extLst>
              <a:ext uri="{FF2B5EF4-FFF2-40B4-BE49-F238E27FC236}">
                <a16:creationId xmlns:a16="http://schemas.microsoft.com/office/drawing/2014/main" id="{8C563344-5200-155B-A778-91A93AC2E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7149"/>
              </p:ext>
            </p:extLst>
          </p:nvPr>
        </p:nvGraphicFramePr>
        <p:xfrm>
          <a:off x="1903139" y="2351177"/>
          <a:ext cx="20861058" cy="9443315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259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986">
                  <a:extLst>
                    <a:ext uri="{9D8B030D-6E8A-4147-A177-3AD203B41FA5}">
                      <a16:colId xmlns:a16="http://schemas.microsoft.com/office/drawing/2014/main" val="494863150"/>
                    </a:ext>
                  </a:extLst>
                </a:gridCol>
                <a:gridCol w="6671467">
                  <a:extLst>
                    <a:ext uri="{9D8B030D-6E8A-4147-A177-3AD203B41FA5}">
                      <a16:colId xmlns:a16="http://schemas.microsoft.com/office/drawing/2014/main" val="3860578810"/>
                    </a:ext>
                  </a:extLst>
                </a:gridCol>
                <a:gridCol w="2167986">
                  <a:extLst>
                    <a:ext uri="{9D8B030D-6E8A-4147-A177-3AD203B41FA5}">
                      <a16:colId xmlns:a16="http://schemas.microsoft.com/office/drawing/2014/main" val="336500240"/>
                    </a:ext>
                  </a:extLst>
                </a:gridCol>
                <a:gridCol w="7263362">
                  <a:extLst>
                    <a:ext uri="{9D8B030D-6E8A-4147-A177-3AD203B41FA5}">
                      <a16:colId xmlns:a16="http://schemas.microsoft.com/office/drawing/2014/main" val="3444776287"/>
                    </a:ext>
                  </a:extLst>
                </a:gridCol>
              </a:tblGrid>
              <a:tr h="719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항목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본예산 사용률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미지출분 예정 사용 내역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이월금 사용률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미지출분 예정 사용 내역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990"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인건비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인건비 월별 순차 지급</a:t>
                      </a:r>
                      <a:b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차년도 참여교원 인센티브</a:t>
                      </a:r>
                      <a:endParaRPr lang="en-US" altLang="ko-KR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2795"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시설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GPU 5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</a:t>
                      </a:r>
                      <a:endParaRPr lang="en-US" altLang="ko-KR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프로브스테이션 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</a:t>
                      </a:r>
                      <a:endParaRPr lang="en-US" altLang="ko-KR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B1500 1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</a:t>
                      </a:r>
                      <a:endParaRPr lang="en-US" altLang="ko-KR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스위치매트릭스</a:t>
                      </a:r>
                      <a:endParaRPr lang="en-US" altLang="ko-KR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ALD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66.0%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GPU 1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</a:t>
                      </a:r>
                      <a:endParaRPr lang="en-US" altLang="ko-KR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9604463"/>
                  </a:ext>
                </a:extLst>
              </a:tr>
              <a:tr h="1452757"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연구재료비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62.2%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첨단융합학부 교육용 칩 제작 공정비</a:t>
                      </a:r>
                      <a:endParaRPr lang="en-US" altLang="ko-KR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장학생 공정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재료비 지원 잔여분</a:t>
                      </a:r>
                      <a:endParaRPr lang="en-US" altLang="ko-KR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인치 웨이퍼 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지출완료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이월금 편성 진행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5064076"/>
                  </a:ext>
                </a:extLst>
              </a:tr>
              <a:tr h="3580327"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연구활동비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71.7%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차년도 졸업장학금 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(26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년 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월 졸업대상 장학생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차년도 용역 계약 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(GPU, EDA)</a:t>
                      </a:r>
                    </a:p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특강 외부 인력 활용비</a:t>
                      </a:r>
                      <a:endParaRPr lang="en-US" altLang="ko-KR" sz="24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Synopsys 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추가계약 일부금 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지출완료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이월금 편성 진행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차년도 용역 계약 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지출완료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이월금 편성 진행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  <a:p>
                      <a:pPr algn="ctr" rtl="0" fontAlgn="ctr">
                        <a:spcAft>
                          <a:spcPts val="600"/>
                        </a:spcAft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프린터 토너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A4 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용지 등 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지출완료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이월금 편성 진행</a:t>
                      </a:r>
                      <a:r>
                        <a:rPr lang="en-US" altLang="ko-KR" sz="24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187009"/>
                  </a:ext>
                </a:extLst>
              </a:tr>
            </a:tbl>
          </a:graphicData>
        </a:graphic>
      </p:graphicFrame>
      <p:sp>
        <p:nvSpPr>
          <p:cNvPr id="7" name="Google Shape;403;p15">
            <a:extLst>
              <a:ext uri="{FF2B5EF4-FFF2-40B4-BE49-F238E27FC236}">
                <a16:creationId xmlns:a16="http://schemas.microsoft.com/office/drawing/2014/main" id="{7AEA590A-C2B7-B57B-804B-88BD08F28A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8238046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en-US" altLang="ko-KR"/>
              <a:t>3</a:t>
            </a:r>
            <a:r>
              <a:rPr lang="ko-KR" altLang="en-US"/>
              <a:t>차년도 사업비 집행 계획</a:t>
            </a:r>
            <a:endParaRPr sz="43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1979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B4698933-EDD9-5A4C-8EEB-2C9F8004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AF7B7F0D-FCF4-A32E-E7A4-1700187BDC0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A1AF0-7EE4-4B8F-E054-AC2A4DEB91A0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sp>
        <p:nvSpPr>
          <p:cNvPr id="5" name="Google Shape;403;p15">
            <a:extLst>
              <a:ext uri="{FF2B5EF4-FFF2-40B4-BE49-F238E27FC236}">
                <a16:creationId xmlns:a16="http://schemas.microsoft.com/office/drawing/2014/main" id="{AD49129F-A7F7-9980-0EC1-A167EC2E7DF4}"/>
              </a:ext>
            </a:extLst>
          </p:cNvPr>
          <p:cNvSpPr txBox="1">
            <a:spLocks/>
          </p:cNvSpPr>
          <p:nvPr/>
        </p:nvSpPr>
        <p:spPr>
          <a:xfrm>
            <a:off x="978525" y="1168875"/>
            <a:ext cx="871411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Font typeface="Noto Sans KR"/>
              <a:buNone/>
              <a:defRPr sz="4300" b="1" i="0" u="none" strike="noStrike" cap="none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Font typeface="Noto Sans KR"/>
              <a:buNone/>
              <a:defRPr sz="4300" b="1" i="0" u="none" strike="noStrike" cap="none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Font typeface="Noto Sans KR"/>
              <a:buNone/>
              <a:defRPr sz="4300" b="1" i="0" u="none" strike="noStrike" cap="none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Font typeface="Noto Sans KR"/>
              <a:buNone/>
              <a:defRPr sz="4300" b="1" i="0" u="none" strike="noStrike" cap="none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Font typeface="Noto Sans KR"/>
              <a:buNone/>
              <a:defRPr sz="4300" b="1" i="0" u="none" strike="noStrike" cap="none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Font typeface="Noto Sans KR"/>
              <a:buNone/>
              <a:defRPr sz="4300" b="1" i="0" u="none" strike="noStrike" cap="none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Font typeface="Noto Sans KR"/>
              <a:buNone/>
              <a:defRPr sz="4300" b="1" i="0" u="none" strike="noStrike" cap="none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Font typeface="Noto Sans KR"/>
              <a:buNone/>
              <a:defRPr sz="4300" b="1" i="0" u="none" strike="noStrike" cap="none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3786"/>
              </a:buClr>
              <a:buSzPts val="4300"/>
              <a:buFont typeface="Noto Sans KR"/>
              <a:buNone/>
              <a:defRPr sz="4300" b="1" i="0" u="none" strike="noStrike" cap="none">
                <a:solidFill>
                  <a:srgbClr val="043786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>
              <a:buClr>
                <a:srgbClr val="1E3673"/>
              </a:buClr>
              <a:buSzPts val="4000"/>
              <a:buFont typeface="Arial"/>
              <a:buNone/>
            </a:pPr>
            <a:r>
              <a:rPr lang="en-US" altLang="ko-KR"/>
              <a:t>3</a:t>
            </a:r>
            <a:r>
              <a:rPr lang="ko-KR" altLang="en-US"/>
              <a:t>차년도 장학생 연구</a:t>
            </a:r>
            <a:r>
              <a:rPr lang="ko-KR" altLang="en-US">
                <a:latin typeface="Cambria Math" panose="02040503050406030204" pitchFamily="18" charset="0"/>
              </a:rPr>
              <a:t>∙활동 </a:t>
            </a:r>
            <a:r>
              <a:rPr lang="ko-KR" altLang="en-US"/>
              <a:t>성과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A73FA-DA66-7741-05AB-1EF35EBE80F6}"/>
              </a:ext>
            </a:extLst>
          </p:cNvPr>
          <p:cNvSpPr txBox="1"/>
          <p:nvPr/>
        </p:nvSpPr>
        <p:spPr>
          <a:xfrm>
            <a:off x="3521149" y="2667620"/>
            <a:ext cx="5603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해외 대학</a:t>
            </a:r>
            <a:r>
              <a:rPr lang="en-US" altLang="ko-KR" sz="360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기업 연구소 인턴</a:t>
            </a:r>
          </a:p>
        </p:txBody>
      </p:sp>
      <p:graphicFrame>
        <p:nvGraphicFramePr>
          <p:cNvPr id="6" name="Google Shape;519;p18">
            <a:extLst>
              <a:ext uri="{FF2B5EF4-FFF2-40B4-BE49-F238E27FC236}">
                <a16:creationId xmlns:a16="http://schemas.microsoft.com/office/drawing/2014/main" id="{DBA7F8B3-2511-B440-7DAC-432A6D90F8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195720"/>
              </p:ext>
            </p:extLst>
          </p:nvPr>
        </p:nvGraphicFramePr>
        <p:xfrm>
          <a:off x="624950" y="3605859"/>
          <a:ext cx="10942101" cy="7614429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86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012">
                  <a:extLst>
                    <a:ext uri="{9D8B030D-6E8A-4147-A177-3AD203B41FA5}">
                      <a16:colId xmlns:a16="http://schemas.microsoft.com/office/drawing/2014/main" val="2451278653"/>
                    </a:ext>
                  </a:extLst>
                </a:gridCol>
                <a:gridCol w="5787075">
                  <a:extLst>
                    <a:ext uri="{9D8B030D-6E8A-4147-A177-3AD203B41FA5}">
                      <a16:colId xmlns:a16="http://schemas.microsoft.com/office/drawing/2014/main" val="2779696961"/>
                    </a:ext>
                  </a:extLst>
                </a:gridCol>
                <a:gridCol w="2735524">
                  <a:extLst>
                    <a:ext uri="{9D8B030D-6E8A-4147-A177-3AD203B41FA5}">
                      <a16:colId xmlns:a16="http://schemas.microsoft.com/office/drawing/2014/main" val="1847821389"/>
                    </a:ext>
                  </a:extLst>
                </a:gridCol>
              </a:tblGrid>
              <a:tr h="7688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순번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성명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대학</a:t>
                      </a:r>
                      <a:r>
                        <a:rPr lang="en-US" altLang="ko-KR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/</a:t>
                      </a: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기업명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기간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최호승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하이퍼엑셀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24.01~25.03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0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2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이성빈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University of Chicago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Pritzker School of Molecular Engineering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25.01~25.03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709303"/>
                  </a:ext>
                </a:extLst>
              </a:tr>
              <a:tr h="659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오세현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University of Chicago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Pritzker School of Molecular Engineering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25.01~25.03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283259"/>
                  </a:ext>
                </a:extLst>
              </a:tr>
              <a:tr h="800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4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백채원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JAXA(Japan Aerospace Exploration Agency)</a:t>
                      </a:r>
                      <a:b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ISAS(Institute of Space and Astronautical Science)</a:t>
                      </a:r>
                      <a:b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Student Practical Training System(Skills Acquisition)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25.02~25.03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90211"/>
                  </a:ext>
                </a:extLst>
              </a:tr>
              <a:tr h="659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University of Washington 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Paul G. Allen School of Computer Science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25.03~25.06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6062"/>
                  </a:ext>
                </a:extLst>
              </a:tr>
              <a:tr h="659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6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김호준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Stanford Tambe Lab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25.06~25.08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77258"/>
                  </a:ext>
                </a:extLst>
              </a:tr>
              <a:tr h="6590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7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김민서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Berkeley Al Research (BAIR) Group, Pallas Lab (Professor Kurt Keutzer)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25.06~25.08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703550"/>
                  </a:ext>
                </a:extLst>
              </a:tr>
              <a:tr h="659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8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정재찬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삼성전자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25.07~25.08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21100"/>
                  </a:ext>
                </a:extLst>
              </a:tr>
              <a:tr h="6590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9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임혁준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Massachusetts </a:t>
                      </a:r>
                      <a:r>
                        <a:rPr lang="en-US" altLang="ko-KR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Institute of 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Technology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Materials Science and Engineering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25.07~25.08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007427"/>
                  </a:ext>
                </a:extLst>
              </a:tr>
              <a:tr h="659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SK</a:t>
                      </a:r>
                      <a:r>
                        <a:rPr lang="ko-KR" altLang="en-US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하이닉스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25.07~25.08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137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51589B-ACCA-6543-3206-5AD1E0D731E2}"/>
              </a:ext>
            </a:extLst>
          </p:cNvPr>
          <p:cNvSpPr txBox="1"/>
          <p:nvPr/>
        </p:nvSpPr>
        <p:spPr>
          <a:xfrm>
            <a:off x="16780548" y="2667619"/>
            <a:ext cx="3183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논문 제</a:t>
            </a:r>
            <a:r>
              <a:rPr lang="en-US" altLang="ko-KR" sz="360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저자</a:t>
            </a:r>
          </a:p>
        </p:txBody>
      </p:sp>
      <p:graphicFrame>
        <p:nvGraphicFramePr>
          <p:cNvPr id="9" name="Google Shape;519;p18">
            <a:extLst>
              <a:ext uri="{FF2B5EF4-FFF2-40B4-BE49-F238E27FC236}">
                <a16:creationId xmlns:a16="http://schemas.microsoft.com/office/drawing/2014/main" id="{749FE3D5-0022-AEC9-FE34-F7503E985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399130"/>
              </p:ext>
            </p:extLst>
          </p:nvPr>
        </p:nvGraphicFramePr>
        <p:xfrm>
          <a:off x="12192000" y="3605859"/>
          <a:ext cx="11567050" cy="4079651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909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016">
                  <a:extLst>
                    <a:ext uri="{9D8B030D-6E8A-4147-A177-3AD203B41FA5}">
                      <a16:colId xmlns:a16="http://schemas.microsoft.com/office/drawing/2014/main" val="245127865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77969696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84782138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100420141"/>
                    </a:ext>
                  </a:extLst>
                </a:gridCol>
                <a:gridCol w="5572848">
                  <a:extLst>
                    <a:ext uri="{9D8B030D-6E8A-4147-A177-3AD203B41FA5}">
                      <a16:colId xmlns:a16="http://schemas.microsoft.com/office/drawing/2014/main" val="3536017805"/>
                    </a:ext>
                  </a:extLst>
                </a:gridCol>
              </a:tblGrid>
              <a:tr h="7688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순번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성명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국내</a:t>
                      </a:r>
                      <a:r>
                        <a:rPr lang="en-US" altLang="ko-KR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/</a:t>
                      </a: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외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학회</a:t>
                      </a:r>
                      <a:r>
                        <a:rPr lang="en-US" altLang="ko-KR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/</a:t>
                      </a: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저널</a:t>
                      </a:r>
                      <a:endParaRPr lang="en-US"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Accept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저널</a:t>
                      </a:r>
                      <a:r>
                        <a:rPr lang="en-US" altLang="ko-KR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/</a:t>
                      </a: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학회명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권오민</a:t>
                      </a:r>
                      <a:endParaRPr lang="en-US" altLang="ko-KR" sz="2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오경준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국외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학회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25/07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2025 IEEE/ACM International Conference on Computer Aided-Design (ICCAD)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0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2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이성빈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국외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저널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25/08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Physical</a:t>
                      </a:r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Review</a:t>
                      </a:r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Research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709303"/>
                  </a:ext>
                </a:extLst>
              </a:tr>
              <a:tr h="659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임혁준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국외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학회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25/09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Conference on Neural Information Processing Systems (</a:t>
                      </a:r>
                      <a:r>
                        <a:rPr lang="en-US" altLang="ko-KR" sz="18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NeurIPS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 2025,Workshop on AI</a:t>
                      </a:r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for Accelerated Materials Discovery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283259"/>
                  </a:ext>
                </a:extLst>
              </a:tr>
              <a:tr h="800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4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임혁준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국외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학회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25/09</a:t>
                      </a:r>
                      <a:endParaRPr lang="ko-KR" altLang="en-US" sz="2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Conference on Neural Information Processing Systems (</a:t>
                      </a:r>
                      <a:r>
                        <a:rPr lang="en-US" altLang="ko-KR" sz="18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NeurIPS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 2025,Workshop on AI</a:t>
                      </a:r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for Accelerated Materials Discovery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9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2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BCCB2687-A91D-CD1B-8AC6-4BF76444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3D40086B-8FBC-07D7-8C54-4B2651FAA7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377635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en-US" sz="4300"/>
              <a:t>3</a:t>
            </a:r>
            <a:r>
              <a:rPr lang="ko-KR" altLang="en-US" sz="4300"/>
              <a:t>차년도 </a:t>
            </a:r>
            <a:r>
              <a:rPr lang="en-US" altLang="ko-KR" sz="4300"/>
              <a:t>TA </a:t>
            </a:r>
            <a:r>
              <a:rPr lang="ko-KR" altLang="en-US" sz="4300"/>
              <a:t>현황</a:t>
            </a:r>
            <a:endParaRPr sz="4300">
              <a:highlight>
                <a:srgbClr val="FFFF00"/>
              </a:highlight>
            </a:endParaRPr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43BDAE87-1386-EBC0-CAD6-92F7FD4189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00879-8637-1BB2-5057-26924BB9E1D4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aphicFrame>
        <p:nvGraphicFramePr>
          <p:cNvPr id="2" name="Google Shape;519;p18">
            <a:extLst>
              <a:ext uri="{FF2B5EF4-FFF2-40B4-BE49-F238E27FC236}">
                <a16:creationId xmlns:a16="http://schemas.microsoft.com/office/drawing/2014/main" id="{CAD8954B-DC65-6CB1-C79B-4147FFA4EF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658921"/>
              </p:ext>
            </p:extLst>
          </p:nvPr>
        </p:nvGraphicFramePr>
        <p:xfrm>
          <a:off x="365876" y="2528924"/>
          <a:ext cx="6876172" cy="8880455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636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493">
                  <a:extLst>
                    <a:ext uri="{9D8B030D-6E8A-4147-A177-3AD203B41FA5}">
                      <a16:colId xmlns:a16="http://schemas.microsoft.com/office/drawing/2014/main" val="3798320112"/>
                    </a:ext>
                  </a:extLst>
                </a:gridCol>
                <a:gridCol w="1929091">
                  <a:extLst>
                    <a:ext uri="{9D8B030D-6E8A-4147-A177-3AD203B41FA5}">
                      <a16:colId xmlns:a16="http://schemas.microsoft.com/office/drawing/2014/main" val="494863150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3860578810"/>
                    </a:ext>
                  </a:extLst>
                </a:gridCol>
              </a:tblGrid>
              <a:tr h="64868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3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차년도 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TA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 현황 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(25.11.30)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6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순번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분류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이름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담당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634854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교육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TA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이찬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대표장비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윤태현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측정장비관리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1997605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김진욱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GPU</a:t>
                      </a: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전기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0404959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김영인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GPU</a:t>
                      </a: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컴공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425243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정제승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기초회로이론 및 실습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(A)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3809583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김민선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기초회로이론 및 실습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(A)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1643140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노우성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기초회로이론 및 실습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(A)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702296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장지수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기초회로이론 및 실습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(B)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9924525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신동빈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기초회로이론 및 실습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(B)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747195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장시원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기초회로이론 및 실습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(B)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1450659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한동인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결정학기초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5821053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남기백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기초전자기학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4838161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김성주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멘토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8273103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행정보조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TA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안싱민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행정보조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30555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15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진명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행정보조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9579474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이주영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행정보조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0620263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17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한인상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행정보조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8733409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최환히찬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행정보조</a:t>
                      </a:r>
                      <a:endParaRPr lang="en-US" altLang="ko-KR" sz="2000" b="0" i="0" u="none" strike="noStrike">
                        <a:solidFill>
                          <a:srgbClr val="292929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3146804"/>
                  </a:ext>
                </a:extLst>
              </a:tr>
            </a:tbl>
          </a:graphicData>
        </a:graphic>
      </p:graphicFrame>
      <p:graphicFrame>
        <p:nvGraphicFramePr>
          <p:cNvPr id="4" name="Google Shape;519;p18">
            <a:extLst>
              <a:ext uri="{FF2B5EF4-FFF2-40B4-BE49-F238E27FC236}">
                <a16:creationId xmlns:a16="http://schemas.microsoft.com/office/drawing/2014/main" id="{5754B79E-1A74-BA46-6B7D-5D2B370DE9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595340"/>
              </p:ext>
            </p:extLst>
          </p:nvPr>
        </p:nvGraphicFramePr>
        <p:xfrm>
          <a:off x="7495149" y="2528924"/>
          <a:ext cx="12276260" cy="3588776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2046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0072">
                  <a:extLst>
                    <a:ext uri="{9D8B030D-6E8A-4147-A177-3AD203B41FA5}">
                      <a16:colId xmlns:a16="http://schemas.microsoft.com/office/drawing/2014/main" val="2573107640"/>
                    </a:ext>
                  </a:extLst>
                </a:gridCol>
                <a:gridCol w="3410072">
                  <a:extLst>
                    <a:ext uri="{9D8B030D-6E8A-4147-A177-3AD203B41FA5}">
                      <a16:colId xmlns:a16="http://schemas.microsoft.com/office/drawing/2014/main" val="1318551815"/>
                    </a:ext>
                  </a:extLst>
                </a:gridCol>
                <a:gridCol w="3410072">
                  <a:extLst>
                    <a:ext uri="{9D8B030D-6E8A-4147-A177-3AD203B41FA5}">
                      <a16:colId xmlns:a16="http://schemas.microsoft.com/office/drawing/2014/main" val="150022503"/>
                    </a:ext>
                  </a:extLst>
                </a:gridCol>
              </a:tblGrid>
              <a:tr h="6979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2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차년도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3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차년도</a:t>
                      </a: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(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사업계획서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)</a:t>
                      </a:r>
                      <a:endParaRPr lang="ko-KR" altLang="en-US"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3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차년도</a:t>
                      </a:r>
                      <a:endParaRPr lang="en-US" altLang="ko-KR"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(</a:t>
                      </a:r>
                      <a:r>
                        <a:rPr lang="ko-KR" altLang="en-US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현재</a:t>
                      </a:r>
                      <a:r>
                        <a:rPr lang="en-US" altLang="ko-KR" sz="24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Noto Sans KR"/>
                        </a:rPr>
                        <a:t>)</a:t>
                      </a:r>
                      <a:endParaRPr sz="24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86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교육장비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2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2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86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교과목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2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2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07109"/>
                  </a:ext>
                </a:extLst>
              </a:tr>
              <a:tr h="53986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멘토</a:t>
                      </a:r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기타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2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2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3446110"/>
                  </a:ext>
                </a:extLst>
              </a:tr>
              <a:tr h="48693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행정보조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2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20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8677740"/>
                  </a:ext>
                </a:extLst>
              </a:tr>
              <a:tr h="53986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2000" b="0" i="0" u="none" strike="noStrike">
                          <a:solidFill>
                            <a:srgbClr val="292929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계</a:t>
                      </a:r>
                    </a:p>
                  </a:txBody>
                  <a:tcPr marL="9525" marR="9525" marT="9525" marB="0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0" i="0" u="none" strike="noStrike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</a:t>
                      </a:r>
                      <a:endParaRPr lang="ko-KR" altLang="en-US" sz="320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320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398657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CA7AE43-F618-7A3C-27CB-96018A1D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867" y="6170628"/>
            <a:ext cx="8036829" cy="5357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3CE8C2-B0D1-5815-C047-0312CD5444F3}"/>
              </a:ext>
            </a:extLst>
          </p:cNvPr>
          <p:cNvSpPr txBox="1"/>
          <p:nvPr/>
        </p:nvSpPr>
        <p:spPr>
          <a:xfrm>
            <a:off x="16179414" y="7152031"/>
            <a:ext cx="75081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교육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TA</a:t>
            </a:r>
          </a:p>
          <a:p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1)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장비 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반도체트랙 수업 및 실습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장비 관리</a:t>
            </a:r>
          </a:p>
          <a:p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2)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교과목 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첨단융합학부 수업조교활동</a:t>
            </a:r>
          </a:p>
          <a:p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3)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멘토 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장학생 멘토링 직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간접 지원</a:t>
            </a:r>
          </a:p>
          <a:p>
            <a:endParaRPr lang="en-US" altLang="ko-KR" sz="24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행정보조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TA</a:t>
            </a:r>
          </a:p>
          <a:p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주로 교원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직원간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장학생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직원간 보조행정 지원</a:t>
            </a:r>
          </a:p>
          <a:p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장학생 행사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특강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세미나등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세팅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운영 지원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장학생 세부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Q&amp;A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대응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전문지식을 활용한 서류확인 등 지원 </a:t>
            </a:r>
          </a:p>
        </p:txBody>
      </p:sp>
    </p:spTree>
    <p:extLst>
      <p:ext uri="{BB962C8B-B14F-4D97-AF65-F5344CB8AC3E}">
        <p14:creationId xmlns:p14="http://schemas.microsoft.com/office/powerpoint/2010/main" val="363055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2535D414-1960-D734-4F9E-BEE51829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5042E4FF-5408-0F72-0FEC-9DAC96603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377635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en-US" sz="4300"/>
              <a:t>3</a:t>
            </a:r>
            <a:r>
              <a:rPr lang="ko-KR" altLang="en-US" sz="4300"/>
              <a:t>차년도 </a:t>
            </a:r>
            <a:r>
              <a:rPr lang="en-US" altLang="ko-KR" sz="4300"/>
              <a:t>TA </a:t>
            </a:r>
            <a:r>
              <a:rPr lang="ko-KR" altLang="en-US" sz="4300"/>
              <a:t>현황</a:t>
            </a:r>
            <a:endParaRPr sz="4300">
              <a:highlight>
                <a:srgbClr val="FFFF00"/>
              </a:highlight>
            </a:endParaRPr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A8504AE7-566C-6221-F827-47129446ABC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3BCAF-18CA-F9DF-B1F7-C09BF04FF890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7E52B-6AAB-79E1-8390-8849CCE840F8}"/>
              </a:ext>
            </a:extLst>
          </p:cNvPr>
          <p:cNvSpPr txBox="1"/>
          <p:nvPr/>
        </p:nvSpPr>
        <p:spPr>
          <a:xfrm>
            <a:off x="11246690" y="3384703"/>
            <a:ext cx="95883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업무 연속성을 위해 매주 현황 및 이슈공유 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주간실무회의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TA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는 현장업무에 대해 보고진행</a:t>
            </a:r>
          </a:p>
          <a:p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대면보고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회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주간실무회의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서면보고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(TA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활동보고서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로 확인 중 </a:t>
            </a:r>
          </a:p>
          <a:p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endParaRPr lang="en-US" altLang="ko-KR" sz="24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*이슈상황 발생시 현장점검 및 수시확인 중</a:t>
            </a:r>
          </a:p>
          <a:p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TA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활동 </a:t>
            </a:r>
            <a:r>
              <a:rPr lang="en-US" altLang="ko-KR" sz="2400">
                <a:latin typeface="Noto Sans KR" panose="020B0200000000000000" pitchFamily="50" charset="-127"/>
                <a:ea typeface="Noto Sans KR" panose="020B0200000000000000" pitchFamily="50" charset="-127"/>
              </a:rPr>
              <a:t>Level-up</a:t>
            </a:r>
            <a:r>
              <a:rPr lang="ko-KR" altLang="en-US" sz="2400">
                <a:latin typeface="Noto Sans KR" panose="020B0200000000000000" pitchFamily="50" charset="-127"/>
                <a:ea typeface="Noto Sans KR" panose="020B0200000000000000" pitchFamily="50" charset="-127"/>
              </a:rPr>
              <a:t>을 위해 매월 우수사례 공유 및 독려진행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D7E60-0695-B39E-5669-738EAC14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12" y="2378657"/>
            <a:ext cx="6723103" cy="103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72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BC1A1602-0796-184E-D762-ACFFE2CA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05A786CE-9B7C-C97E-C57D-725DE6943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4361571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ko-KR" altLang="en-US" sz="4300"/>
              <a:t>방문 현장 동선 정리</a:t>
            </a:r>
            <a:endParaRPr sz="4300">
              <a:highlight>
                <a:srgbClr val="FFFF00"/>
              </a:highlight>
            </a:endParaRPr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DE4B1F0A-977C-A16D-2AF2-8068BAA48F2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31D9C-65A5-ADC6-922F-63D31A8CEE4D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pic>
        <p:nvPicPr>
          <p:cNvPr id="4" name="그림 3" descr="지도, 텍스트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C6C0BA-B24C-5AE0-FE7A-E70C86198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118" y="670026"/>
            <a:ext cx="9096368" cy="12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58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666B441D-A56D-1C57-1458-BE2607B3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>
            <a:extLst>
              <a:ext uri="{FF2B5EF4-FFF2-40B4-BE49-F238E27FC236}">
                <a16:creationId xmlns:a16="http://schemas.microsoft.com/office/drawing/2014/main" id="{F0117F87-BD7F-B977-8CE8-87E76029ACE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968500" y="2277000"/>
            <a:ext cx="123198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6"/>
              </a:buClr>
              <a:buSzPts val="2688"/>
              <a:buFont typeface="Arial"/>
              <a:buNone/>
            </a:pPr>
            <a:r>
              <a:rPr lang="en-US" altLang="ko-KR" sz="3200">
                <a:solidFill>
                  <a:srgbClr val="868787"/>
                </a:solidFill>
              </a:rPr>
              <a:t>2025</a:t>
            </a:r>
            <a:r>
              <a:rPr lang="ko-KR" altLang="en-US" sz="32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99D550D-130D-5DDC-6869-627938CE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3236150"/>
            <a:ext cx="5749036" cy="2085658"/>
          </a:xfrm>
        </p:spPr>
        <p:txBody>
          <a:bodyPr/>
          <a:lstStyle/>
          <a:p>
            <a:r>
              <a:rPr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5894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F8F6540E-50F0-DD5C-5FA2-F6E5053B6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E48611AD-A5F3-3C42-7F47-9CE46E83C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1239457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ko-KR" altLang="en-US" sz="4300"/>
              <a:t>반도체특성화대학 장학생 현황</a:t>
            </a:r>
            <a:endParaRPr sz="4300">
              <a:highlight>
                <a:srgbClr val="FFFF00"/>
              </a:highlight>
            </a:endParaRPr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11A03171-DF9A-FD7B-E7E2-7C4F8C3F2F1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30730-A70E-E739-84CE-3B30D3FC3D0D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42E21-5D72-5796-AE35-5B50341CD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969404"/>
              </p:ext>
            </p:extLst>
          </p:nvPr>
        </p:nvGraphicFramePr>
        <p:xfrm>
          <a:off x="515480" y="2528924"/>
          <a:ext cx="11412000" cy="8135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0000">
                  <a:extLst>
                    <a:ext uri="{9D8B030D-6E8A-4147-A177-3AD203B41FA5}">
                      <a16:colId xmlns:a16="http://schemas.microsoft.com/office/drawing/2014/main" val="3071336966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93136708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1250465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21703865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18095411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887349688"/>
                    </a:ext>
                  </a:extLst>
                </a:gridCol>
              </a:tblGrid>
              <a:tr h="6119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참여학과명 </a:t>
                      </a:r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전공</a:t>
                      </a:r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사업참여 학생수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졸업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36692"/>
                  </a:ext>
                </a:extLst>
              </a:tr>
              <a:tr h="611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283061"/>
                  </a:ext>
                </a:extLst>
              </a:tr>
              <a:tr h="6119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ko-KR" altLang="en-US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전기정보공학부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555553"/>
                  </a:ext>
                </a:extLst>
              </a:tr>
              <a:tr h="1079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ko-KR" altLang="en-US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첨단융합학부</a:t>
                      </a:r>
                      <a:endParaRPr lang="en-US" altLang="ko-KR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2400" b="0" i="0" u="none" strike="noStrik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차세대지능형반도체전공</a:t>
                      </a: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026328"/>
                  </a:ext>
                </a:extLst>
              </a:tr>
              <a:tr h="6119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ko-KR" altLang="en-US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컴퓨터공학부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835588"/>
                  </a:ext>
                </a:extLst>
              </a:tr>
              <a:tr h="6119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ko-KR" altLang="en-US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재료공학부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441509"/>
                  </a:ext>
                </a:extLst>
              </a:tr>
              <a:tr h="1079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ko-KR" altLang="en-US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물리천문학부</a:t>
                      </a:r>
                      <a:endParaRPr lang="en-US" altLang="ko-KR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물리학전공</a:t>
                      </a: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564935"/>
                  </a:ext>
                </a:extLst>
              </a:tr>
              <a:tr h="6119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ko-KR" altLang="en-US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화학생물공학부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752602"/>
                  </a:ext>
                </a:extLst>
              </a:tr>
              <a:tr h="6119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ko-KR" altLang="en-US" sz="2400" b="0" i="0" u="none" strike="noStrik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화학부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8868"/>
                  </a:ext>
                </a:extLst>
              </a:tr>
              <a:tr h="61199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ko-KR" altLang="en-US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수리과학부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939403"/>
                  </a:ext>
                </a:extLst>
              </a:tr>
              <a:tr h="1079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ko-KR" altLang="en-US" sz="2400" b="0" i="0" u="none" strike="noStrike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계</a:t>
                      </a:r>
                      <a:endParaRPr lang="en-US" altLang="ko-KR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77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92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61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altLang="ko-KR" sz="2400" b="0" i="0" u="none" strike="noStrik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60</a:t>
                      </a:r>
                      <a:endParaRPr lang="ko-KR" altLang="en-US" sz="2400" b="0" i="0" u="none" strike="noStrik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563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01A1787-E317-D5AA-0CF7-47F23109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066" y="2528924"/>
            <a:ext cx="11348454" cy="813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57A75CDD-2917-BD58-B275-E9CC6F35E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975C501C-A03D-1B8A-0369-107488E4F0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9317619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ko-KR" altLang="en-US" sz="4300"/>
              <a:t>교육 과정 </a:t>
            </a:r>
            <a:r>
              <a:rPr lang="en-US" altLang="ko-KR" sz="4300"/>
              <a:t>– </a:t>
            </a:r>
            <a:r>
              <a:rPr lang="ko-KR" altLang="en-US" sz="4300"/>
              <a:t>융합전공 </a:t>
            </a:r>
            <a:r>
              <a:rPr lang="en-US" altLang="ko-KR" sz="4300"/>
              <a:t>(</a:t>
            </a:r>
            <a:r>
              <a:rPr lang="ko-KR" altLang="en-US" sz="4300"/>
              <a:t>교과</a:t>
            </a:r>
            <a:r>
              <a:rPr lang="en-US" altLang="ko-KR" sz="4300"/>
              <a:t>)</a:t>
            </a:r>
            <a:endParaRPr sz="4300">
              <a:highlight>
                <a:srgbClr val="FFFF00"/>
              </a:highlight>
            </a:endParaRPr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959815F4-2C68-3836-DECF-94C388171AF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F04F3-7F7C-D912-EE90-705D9ABD231F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sp>
        <p:nvSpPr>
          <p:cNvPr id="4" name="Google Shape;402;p15">
            <a:extLst>
              <a:ext uri="{FF2B5EF4-FFF2-40B4-BE49-F238E27FC236}">
                <a16:creationId xmlns:a16="http://schemas.microsoft.com/office/drawing/2014/main" id="{0BD9905C-03D9-E43A-9586-0726C25BBBC9}"/>
              </a:ext>
            </a:extLst>
          </p:cNvPr>
          <p:cNvSpPr txBox="1">
            <a:spLocks/>
          </p:cNvSpPr>
          <p:nvPr/>
        </p:nvSpPr>
        <p:spPr>
          <a:xfrm>
            <a:off x="978525" y="2031574"/>
            <a:ext cx="11914515" cy="304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marR="0" lvl="1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marR="0" lvl="2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marR="0" lvl="3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marR="0" lvl="4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marR="0" lvl="5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None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3200400" marR="0" lvl="6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None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3657600" marR="0" lvl="7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None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4114800" marR="0" lvl="8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None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indent="-457200">
              <a:buFontTx/>
              <a:buChar char="-"/>
            </a:pPr>
            <a:r>
              <a:rPr lang="ko-KR" altLang="en-US" sz="3200">
                <a:solidFill>
                  <a:schemeClr val="tx1">
                    <a:lumMod val="50000"/>
                  </a:schemeClr>
                </a:solidFill>
              </a:rPr>
              <a:t>전공별 반도체 관련 교과목 총 </a:t>
            </a:r>
            <a:r>
              <a:rPr lang="en-US" altLang="ko-KR" sz="3200">
                <a:solidFill>
                  <a:schemeClr val="tx1">
                    <a:lumMod val="50000"/>
                  </a:schemeClr>
                </a:solidFill>
              </a:rPr>
              <a:t>110</a:t>
            </a:r>
            <a:r>
              <a:rPr lang="ko-KR" altLang="en-US" sz="3200">
                <a:solidFill>
                  <a:schemeClr val="tx1">
                    <a:lumMod val="50000"/>
                  </a:schemeClr>
                </a:solidFill>
              </a:rPr>
              <a:t>과목 운영</a:t>
            </a:r>
            <a:endParaRPr lang="en-US" altLang="ko-KR" sz="3200">
              <a:solidFill>
                <a:schemeClr val="tx1">
                  <a:lumMod val="50000"/>
                </a:schemeClr>
              </a:solidFill>
            </a:endParaRPr>
          </a:p>
          <a:p>
            <a:pPr indent="-457200">
              <a:buFontTx/>
              <a:buChar char="-"/>
            </a:pPr>
            <a:r>
              <a:rPr lang="en-US" altLang="ko-KR" sz="3200" b="1">
                <a:solidFill>
                  <a:srgbClr val="FF0000"/>
                </a:solidFill>
              </a:rPr>
              <a:t>110</a:t>
            </a:r>
            <a:r>
              <a:rPr lang="ko-KR" altLang="en-US" sz="3200" b="1">
                <a:solidFill>
                  <a:srgbClr val="FF0000"/>
                </a:solidFill>
              </a:rPr>
              <a:t>과목 中 </a:t>
            </a:r>
            <a:r>
              <a:rPr lang="en-US" altLang="ko-KR" sz="3200" b="1">
                <a:solidFill>
                  <a:srgbClr val="FF0000"/>
                </a:solidFill>
              </a:rPr>
              <a:t>30</a:t>
            </a:r>
            <a:r>
              <a:rPr lang="ko-KR" altLang="en-US" sz="3200" b="1">
                <a:solidFill>
                  <a:srgbClr val="FF0000"/>
                </a:solidFill>
              </a:rPr>
              <a:t>학점 이수 </a:t>
            </a:r>
            <a:r>
              <a:rPr lang="en-US" altLang="ko-KR" sz="3200" b="1">
                <a:solidFill>
                  <a:srgbClr val="FF0000"/>
                </a:solidFill>
              </a:rPr>
              <a:t>(</a:t>
            </a:r>
            <a:r>
              <a:rPr lang="ko-KR" altLang="en-US" sz="3200" b="1">
                <a:solidFill>
                  <a:srgbClr val="FF0000"/>
                </a:solidFill>
              </a:rPr>
              <a:t>선발 이후 </a:t>
            </a:r>
            <a:r>
              <a:rPr lang="en-US" altLang="ko-KR" sz="3200" b="1">
                <a:solidFill>
                  <a:srgbClr val="FF0000"/>
                </a:solidFill>
              </a:rPr>
              <a:t>21</a:t>
            </a:r>
            <a:r>
              <a:rPr lang="ko-KR" altLang="en-US" sz="3200" b="1">
                <a:solidFill>
                  <a:srgbClr val="FF0000"/>
                </a:solidFill>
              </a:rPr>
              <a:t>학점 이상 이수</a:t>
            </a:r>
            <a:r>
              <a:rPr lang="en-US" altLang="ko-KR" sz="3200" b="1">
                <a:solidFill>
                  <a:srgbClr val="FF0000"/>
                </a:solidFill>
              </a:rPr>
              <a:t>)</a:t>
            </a:r>
          </a:p>
          <a:p>
            <a:pPr indent="-457200">
              <a:buFontTx/>
              <a:buChar char="-"/>
            </a:pPr>
            <a:r>
              <a:rPr lang="ko-KR" altLang="en-US" sz="3200" b="1">
                <a:solidFill>
                  <a:srgbClr val="FF0000"/>
                </a:solidFill>
              </a:rPr>
              <a:t>교과인증과정</a:t>
            </a:r>
            <a:r>
              <a:rPr lang="en-US" altLang="ko-KR" sz="3200" b="1">
                <a:solidFill>
                  <a:srgbClr val="FF0000"/>
                </a:solidFill>
              </a:rPr>
              <a:t> (‘</a:t>
            </a:r>
            <a:r>
              <a:rPr lang="ko-KR" altLang="en-US" sz="3200" b="1">
                <a:solidFill>
                  <a:srgbClr val="FF0000"/>
                </a:solidFill>
              </a:rPr>
              <a:t>반도체특성화</a:t>
            </a:r>
            <a:r>
              <a:rPr lang="en-US" altLang="ko-KR" sz="3200" b="1">
                <a:solidFill>
                  <a:srgbClr val="FF0000"/>
                </a:solidFill>
              </a:rPr>
              <a:t>’ </a:t>
            </a:r>
            <a:r>
              <a:rPr lang="ko-KR" altLang="en-US" sz="3200" b="1">
                <a:solidFill>
                  <a:srgbClr val="FF0000"/>
                </a:solidFill>
              </a:rPr>
              <a:t>과정</a:t>
            </a:r>
            <a:r>
              <a:rPr lang="en-US" altLang="ko-KR" sz="3200" b="1">
                <a:solidFill>
                  <a:srgbClr val="FF0000"/>
                </a:solidFill>
              </a:rPr>
              <a:t>) </a:t>
            </a:r>
            <a:r>
              <a:rPr lang="ko-KR" altLang="en-US" sz="3200" b="1">
                <a:solidFill>
                  <a:srgbClr val="FF0000"/>
                </a:solidFill>
              </a:rPr>
              <a:t>이수</a:t>
            </a:r>
            <a:endParaRPr lang="en-US" altLang="ko-KR" sz="3200" b="1">
              <a:solidFill>
                <a:srgbClr val="FF0000"/>
              </a:solidFill>
            </a:endParaRPr>
          </a:p>
          <a:p>
            <a:pPr indent="-457200">
              <a:buFontTx/>
              <a:buChar char="-"/>
            </a:pPr>
            <a:r>
              <a:rPr lang="ko-KR" altLang="en-US" sz="3200">
                <a:solidFill>
                  <a:schemeClr val="tx1">
                    <a:lumMod val="50000"/>
                  </a:schemeClr>
                </a:solidFill>
              </a:rPr>
              <a:t>반도체 관련 교과목 평점 </a:t>
            </a:r>
            <a:r>
              <a:rPr lang="en-US" altLang="ko-KR" sz="3200">
                <a:solidFill>
                  <a:schemeClr val="tx1">
                    <a:lumMod val="50000"/>
                  </a:schemeClr>
                </a:solidFill>
              </a:rPr>
              <a:t>3.3/4.3 </a:t>
            </a:r>
            <a:r>
              <a:rPr lang="ko-KR" altLang="en-US" sz="3200">
                <a:solidFill>
                  <a:schemeClr val="tx1">
                    <a:lumMod val="50000"/>
                  </a:schemeClr>
                </a:solidFill>
              </a:rPr>
              <a:t> 이상</a:t>
            </a:r>
            <a:endParaRPr lang="en-US" altLang="ko-KR" sz="320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95CA67-986F-D687-27C1-60F6D9F85CFA}"/>
              </a:ext>
            </a:extLst>
          </p:cNvPr>
          <p:cNvGrpSpPr/>
          <p:nvPr/>
        </p:nvGrpSpPr>
        <p:grpSpPr>
          <a:xfrm>
            <a:off x="594477" y="5474392"/>
            <a:ext cx="13270273" cy="5670479"/>
            <a:chOff x="978525" y="6005966"/>
            <a:chExt cx="13270273" cy="56704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1896F1-2891-AB0A-DD93-B2C4B1329329}"/>
                </a:ext>
              </a:extLst>
            </p:cNvPr>
            <p:cNvSpPr txBox="1"/>
            <p:nvPr/>
          </p:nvSpPr>
          <p:spPr>
            <a:xfrm>
              <a:off x="8997696" y="11276335"/>
              <a:ext cx="525110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>
                  <a:solidFill>
                    <a:schemeClr val="tx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- 2025-2</a:t>
              </a:r>
              <a:r>
                <a:rPr lang="ko-KR" altLang="en-US" sz="2000" b="1">
                  <a:solidFill>
                    <a:schemeClr val="tx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학기 시행 교과인증 과정 승인 내역 中</a:t>
              </a:r>
              <a:endParaRPr lang="ko-KR" altLang="en-US" sz="20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0EFE8D7-6DE9-9CF4-6A35-8BEAAF9E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525" y="6005966"/>
              <a:ext cx="13064225" cy="52703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69670B9-7404-C45A-618E-7B371921E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2126" y="6096000"/>
            <a:ext cx="102978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7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0E7669BE-977E-C2AB-A34F-42C6A0C1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673F37C5-32F5-E6CE-3DF2-9E84C9A0C5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1220407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lvl="0">
              <a:buClr>
                <a:srgbClr val="1E3673"/>
              </a:buClr>
              <a:buSzPts val="4000"/>
            </a:pPr>
            <a:r>
              <a:rPr lang="ko-KR" altLang="en-US" sz="4300"/>
              <a:t>교육 과정 </a:t>
            </a:r>
            <a:r>
              <a:rPr lang="en-US" altLang="ko-KR" sz="4300"/>
              <a:t>– </a:t>
            </a:r>
            <a:r>
              <a:rPr lang="ko-KR" altLang="en-US" sz="4300"/>
              <a:t>첨단융합학부 차세대지능형반도체전공 </a:t>
            </a:r>
            <a:r>
              <a:rPr lang="en-US" altLang="ko-KR"/>
              <a:t>(</a:t>
            </a:r>
            <a:r>
              <a:rPr lang="ko-KR" altLang="en-US"/>
              <a:t>교과</a:t>
            </a:r>
            <a:r>
              <a:rPr lang="en-US" altLang="ko-KR"/>
              <a:t>)</a:t>
            </a:r>
            <a:endParaRPr sz="4300">
              <a:highlight>
                <a:srgbClr val="FFFF00"/>
              </a:highlight>
            </a:endParaRPr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12868A47-13D3-6B87-8B92-0AEA3571F7F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A02E3-B90B-C2F7-93E6-B327E392BE77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sp>
        <p:nvSpPr>
          <p:cNvPr id="4" name="Google Shape;402;p15">
            <a:extLst>
              <a:ext uri="{FF2B5EF4-FFF2-40B4-BE49-F238E27FC236}">
                <a16:creationId xmlns:a16="http://schemas.microsoft.com/office/drawing/2014/main" id="{6A96F420-EE7A-F4E0-5797-EB9513F2FA06}"/>
              </a:ext>
            </a:extLst>
          </p:cNvPr>
          <p:cNvSpPr txBox="1">
            <a:spLocks/>
          </p:cNvSpPr>
          <p:nvPr/>
        </p:nvSpPr>
        <p:spPr>
          <a:xfrm>
            <a:off x="1107699" y="2133811"/>
            <a:ext cx="10366497" cy="24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marR="0" lvl="1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marR="0" lvl="2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marR="0" lvl="3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marR="0" lvl="4" indent="-3937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Char char="•"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marR="0" lvl="5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None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3200400" marR="0" lvl="6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None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3657600" marR="0" lvl="7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None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4114800" marR="0" lvl="8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68787"/>
              </a:buClr>
              <a:buSzPts val="2600"/>
              <a:buFont typeface="Noto Sans KR"/>
              <a:buNone/>
              <a:defRPr sz="2600" b="0" i="0" u="none" strike="noStrike" cap="none">
                <a:solidFill>
                  <a:srgbClr val="868787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indent="-457200">
              <a:buFontTx/>
              <a:buChar char="-"/>
            </a:pPr>
            <a:r>
              <a:rPr lang="ko-KR" altLang="en-US" sz="3200">
                <a:solidFill>
                  <a:schemeClr val="tx1">
                    <a:lumMod val="50000"/>
                  </a:schemeClr>
                </a:solidFill>
              </a:rPr>
              <a:t>차세대지능형반도체 관련 총 </a:t>
            </a:r>
            <a:r>
              <a:rPr lang="en-US" altLang="ko-KR" sz="3200">
                <a:solidFill>
                  <a:schemeClr val="tx1">
                    <a:lumMod val="50000"/>
                  </a:schemeClr>
                </a:solidFill>
              </a:rPr>
              <a:t>27</a:t>
            </a:r>
            <a:r>
              <a:rPr lang="ko-KR" altLang="en-US" sz="3200">
                <a:solidFill>
                  <a:schemeClr val="tx1">
                    <a:lumMod val="50000"/>
                  </a:schemeClr>
                </a:solidFill>
              </a:rPr>
              <a:t>개 교과목 운영</a:t>
            </a:r>
          </a:p>
          <a:p>
            <a:pPr indent="-457200">
              <a:buFontTx/>
              <a:buChar char="-"/>
            </a:pPr>
            <a:r>
              <a:rPr lang="en-US" altLang="ko-KR" sz="3200" b="1">
                <a:solidFill>
                  <a:srgbClr val="FF0000"/>
                </a:solidFill>
              </a:rPr>
              <a:t>27</a:t>
            </a:r>
            <a:r>
              <a:rPr lang="ko-KR" altLang="en-US" sz="3200" b="1">
                <a:solidFill>
                  <a:srgbClr val="FF0000"/>
                </a:solidFill>
              </a:rPr>
              <a:t>과목 中 </a:t>
            </a:r>
            <a:r>
              <a:rPr lang="en-US" altLang="ko-KR" sz="3200" b="1">
                <a:solidFill>
                  <a:srgbClr val="FF0000"/>
                </a:solidFill>
              </a:rPr>
              <a:t>30</a:t>
            </a:r>
            <a:r>
              <a:rPr lang="ko-KR" altLang="en-US" sz="3200" b="1">
                <a:solidFill>
                  <a:srgbClr val="FF0000"/>
                </a:solidFill>
              </a:rPr>
              <a:t>학점 이수 </a:t>
            </a:r>
            <a:r>
              <a:rPr lang="en-US" altLang="ko-KR" sz="3200" b="1">
                <a:solidFill>
                  <a:srgbClr val="FF0000"/>
                </a:solidFill>
              </a:rPr>
              <a:t>(</a:t>
            </a:r>
            <a:r>
              <a:rPr lang="ko-KR" altLang="en-US" sz="3200" b="1">
                <a:solidFill>
                  <a:srgbClr val="FF0000"/>
                </a:solidFill>
              </a:rPr>
              <a:t>선발 이후 </a:t>
            </a:r>
            <a:r>
              <a:rPr lang="en-US" altLang="ko-KR" sz="3200" b="1">
                <a:solidFill>
                  <a:srgbClr val="FF0000"/>
                </a:solidFill>
              </a:rPr>
              <a:t>21</a:t>
            </a:r>
            <a:r>
              <a:rPr lang="ko-KR" altLang="en-US" sz="3200" b="1">
                <a:solidFill>
                  <a:srgbClr val="FF0000"/>
                </a:solidFill>
              </a:rPr>
              <a:t>학점 이상 이수</a:t>
            </a:r>
            <a:r>
              <a:rPr lang="en-US" altLang="ko-KR" sz="3200" b="1">
                <a:solidFill>
                  <a:srgbClr val="FF0000"/>
                </a:solidFill>
              </a:rPr>
              <a:t>)</a:t>
            </a:r>
          </a:p>
          <a:p>
            <a:pPr indent="-457200">
              <a:buFontTx/>
              <a:buChar char="-"/>
            </a:pPr>
            <a:r>
              <a:rPr lang="en-US" altLang="ko-KR" sz="3200">
                <a:solidFill>
                  <a:schemeClr val="tx1">
                    <a:lumMod val="50000"/>
                  </a:schemeClr>
                </a:solidFill>
              </a:rPr>
              <a:t>30</a:t>
            </a:r>
            <a:r>
              <a:rPr lang="ko-KR" altLang="en-US" sz="3200">
                <a:solidFill>
                  <a:schemeClr val="tx1">
                    <a:lumMod val="50000"/>
                  </a:schemeClr>
                </a:solidFill>
              </a:rPr>
              <a:t>학점 평점 평균 </a:t>
            </a:r>
            <a:r>
              <a:rPr lang="en-US" altLang="ko-KR" sz="3200">
                <a:solidFill>
                  <a:schemeClr val="tx1">
                    <a:lumMod val="50000"/>
                  </a:schemeClr>
                </a:solidFill>
              </a:rPr>
              <a:t>3.3/4.3 </a:t>
            </a:r>
            <a:r>
              <a:rPr lang="ko-KR" altLang="en-US" sz="3200">
                <a:solidFill>
                  <a:schemeClr val="tx1">
                    <a:lumMod val="50000"/>
                  </a:schemeClr>
                </a:solidFill>
              </a:rPr>
              <a:t>이상 충족</a:t>
            </a:r>
            <a:endParaRPr lang="en-US" altLang="ko-KR" sz="320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0FC6F6-DC41-1A72-6306-7E3E872A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715" y="4742477"/>
            <a:ext cx="8640481" cy="844626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5A6E42-AE28-7B5C-FBBB-1E80358DBBCB}"/>
              </a:ext>
            </a:extLst>
          </p:cNvPr>
          <p:cNvGrpSpPr/>
          <p:nvPr/>
        </p:nvGrpSpPr>
        <p:grpSpPr>
          <a:xfrm>
            <a:off x="13213725" y="1267529"/>
            <a:ext cx="10191750" cy="11180942"/>
            <a:chOff x="7100887" y="3790950"/>
            <a:chExt cx="10191750" cy="11180942"/>
          </a:xfrm>
        </p:grpSpPr>
        <p:pic>
          <p:nvPicPr>
            <p:cNvPr id="12" name="그림 11" descr="텍스트, 스크린샷, 도표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AED7D7D-49E3-C5FB-3592-84ED905C4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0887" y="3790950"/>
              <a:ext cx="10182225" cy="6134100"/>
            </a:xfrm>
            <a:prstGeom prst="rect">
              <a:avLst/>
            </a:prstGeom>
          </p:spPr>
        </p:pic>
        <p:pic>
          <p:nvPicPr>
            <p:cNvPr id="14" name="그림 13" descr="텍스트, 스크린샷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B813384-0A79-5092-DE73-391507372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8987" y="9885542"/>
              <a:ext cx="10153650" cy="508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21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EE2FD3C5-7C06-9DC2-7B09-FDCA159DE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1739FF37-9970-B58A-3DFD-4C99A479CC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666052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ko-KR" altLang="en-US" sz="4300"/>
              <a:t>교육 인프라 개선 </a:t>
            </a:r>
            <a:r>
              <a:rPr lang="en-US" altLang="ko-KR"/>
              <a:t>(1</a:t>
            </a:r>
            <a:r>
              <a:rPr lang="ko-KR" altLang="en-US"/>
              <a:t>차년도</a:t>
            </a:r>
            <a:r>
              <a:rPr lang="en-US" altLang="ko-KR"/>
              <a:t>)</a:t>
            </a:r>
            <a:endParaRPr sz="4300"/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9B6839FC-E1CB-C621-CDD1-B045094CF1E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2435F-4851-6AA5-146F-680A23D5E470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D4FC13A-D94E-6672-A39B-D90FF0995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20352"/>
              </p:ext>
            </p:extLst>
          </p:nvPr>
        </p:nvGraphicFramePr>
        <p:xfrm>
          <a:off x="1908688" y="2528924"/>
          <a:ext cx="20566624" cy="9085959"/>
        </p:xfrm>
        <a:graphic>
          <a:graphicData uri="http://schemas.openxmlformats.org/drawingml/2006/table">
            <a:tbl>
              <a:tblPr/>
              <a:tblGrid>
                <a:gridCol w="1634434">
                  <a:extLst>
                    <a:ext uri="{9D8B030D-6E8A-4147-A177-3AD203B41FA5}">
                      <a16:colId xmlns:a16="http://schemas.microsoft.com/office/drawing/2014/main" val="423061233"/>
                    </a:ext>
                  </a:extLst>
                </a:gridCol>
                <a:gridCol w="6310730">
                  <a:extLst>
                    <a:ext uri="{9D8B030D-6E8A-4147-A177-3AD203B41FA5}">
                      <a16:colId xmlns:a16="http://schemas.microsoft.com/office/drawing/2014/main" val="2138999618"/>
                    </a:ext>
                  </a:extLst>
                </a:gridCol>
                <a:gridCol w="6310730">
                  <a:extLst>
                    <a:ext uri="{9D8B030D-6E8A-4147-A177-3AD203B41FA5}">
                      <a16:colId xmlns:a16="http://schemas.microsoft.com/office/drawing/2014/main" val="1088539162"/>
                    </a:ext>
                  </a:extLst>
                </a:gridCol>
                <a:gridCol w="6310730">
                  <a:extLst>
                    <a:ext uri="{9D8B030D-6E8A-4147-A177-3AD203B41FA5}">
                      <a16:colId xmlns:a16="http://schemas.microsoft.com/office/drawing/2014/main" val="1209446484"/>
                    </a:ext>
                  </a:extLst>
                </a:gridCol>
              </a:tblGrid>
              <a:tr h="7398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1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명칭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1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스마트첨단강의실</a:t>
                      </a:r>
                      <a:endParaRPr lang="ko-KR" altLang="en-US" sz="2800" b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제</a:t>
                      </a: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측정교육실</a:t>
                      </a: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기초전자실습실 개선</a:t>
                      </a: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009761"/>
                  </a:ext>
                </a:extLst>
              </a:tr>
              <a:tr h="39617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사진</a:t>
                      </a:r>
                      <a:endParaRPr 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61888"/>
                  </a:ext>
                </a:extLst>
              </a:tr>
              <a:tr h="9926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장소</a:t>
                      </a:r>
                      <a:endParaRPr 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302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408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반도체공동연구소 </a:t>
                      </a:r>
                      <a:endParaRPr lang="en-US" altLang="ko-KR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63500" marR="6350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설계관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층 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(104-1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308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,310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621835"/>
                  </a:ext>
                </a:extLst>
              </a:tr>
              <a:tr h="9926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개선 목적</a:t>
                      </a:r>
                      <a:endParaRPr 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노후화 된 실습실 개선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칩의 전기적 특성 </a:t>
                      </a:r>
                      <a:endParaRPr lang="en-US" altLang="ko-KR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측정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동작 원리 파악 위한 실습</a:t>
                      </a: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노후화 된 실습실 개선</a:t>
                      </a: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433782"/>
                  </a:ext>
                </a:extLst>
              </a:tr>
              <a:tr h="2399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연계 교과목</a:t>
                      </a:r>
                      <a:endParaRPr lang="en-US" altLang="ko-KR" sz="28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및</a:t>
                      </a:r>
                      <a:endParaRPr lang="en-US" altLang="ko-KR" sz="28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활용 방안</a:t>
                      </a:r>
                      <a:endParaRPr 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전기정보공학개론 등</a:t>
                      </a:r>
                      <a:endParaRPr lang="en-US" altLang="ko-KR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공정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algn="ctr" fontAlgn="base" latinLnBrk="0"/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소자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algn="ctr" fontAlgn="base" latinLnBrk="0"/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 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소자의 기초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공정특강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반도체소자 단기집중강좌  등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기초회로이론 및 실험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algn="ctr" fontAlgn="base" latinLnBrk="0"/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 및 실험</a:t>
                      </a:r>
                      <a:r>
                        <a:rPr lang="en-US" altLang="ko-KR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algn="ctr" fontAlgn="base" latinLnBrk="0"/>
                      <a:r>
                        <a:rPr lang="ko-KR" altLang="en-US" sz="2800" b="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논리설계</a:t>
                      </a: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및 실험 등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515042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C992F1E-0689-E2D6-56EB-FE235BB6F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75" y="3285723"/>
            <a:ext cx="6271025" cy="39278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7D96B5B-ED2E-0AEC-5BB7-6EC1A2DE1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4250" y="3285723"/>
            <a:ext cx="6271024" cy="39278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E7169D-A240-A7BB-3215-891F4049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7024" y="3285723"/>
            <a:ext cx="6298288" cy="39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6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C6B71271-A4A6-5964-EAE0-7CAC41A4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981A88BD-2697-447D-5BD1-75F47F865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666052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ko-KR" altLang="en-US" sz="4300"/>
              <a:t>교육 인프라 개선 </a:t>
            </a:r>
            <a:r>
              <a:rPr lang="en-US" altLang="ko-KR" sz="4300"/>
              <a:t>(2</a:t>
            </a:r>
            <a:r>
              <a:rPr lang="ko-KR" altLang="en-US" sz="4300"/>
              <a:t>차년도</a:t>
            </a:r>
            <a:r>
              <a:rPr lang="en-US" altLang="ko-KR" sz="4300"/>
              <a:t>)</a:t>
            </a:r>
            <a:endParaRPr sz="4300"/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01A27B00-3506-EEC2-54B3-86586DB476B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19E3A-3881-440A-FAAF-25EF95C42114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B7A8AC-25FE-A90F-CA7C-125035CDC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830087"/>
              </p:ext>
            </p:extLst>
          </p:nvPr>
        </p:nvGraphicFramePr>
        <p:xfrm>
          <a:off x="494117" y="2338424"/>
          <a:ext cx="23395766" cy="9396375"/>
        </p:xfrm>
        <a:graphic>
          <a:graphicData uri="http://schemas.openxmlformats.org/drawingml/2006/table">
            <a:tbl>
              <a:tblPr/>
              <a:tblGrid>
                <a:gridCol w="1859266">
                  <a:extLst>
                    <a:ext uri="{9D8B030D-6E8A-4147-A177-3AD203B41FA5}">
                      <a16:colId xmlns:a16="http://schemas.microsoft.com/office/drawing/2014/main" val="423061233"/>
                    </a:ext>
                  </a:extLst>
                </a:gridCol>
                <a:gridCol w="5384125">
                  <a:extLst>
                    <a:ext uri="{9D8B030D-6E8A-4147-A177-3AD203B41FA5}">
                      <a16:colId xmlns:a16="http://schemas.microsoft.com/office/drawing/2014/main" val="2138999618"/>
                    </a:ext>
                  </a:extLst>
                </a:gridCol>
                <a:gridCol w="5384125">
                  <a:extLst>
                    <a:ext uri="{9D8B030D-6E8A-4147-A177-3AD203B41FA5}">
                      <a16:colId xmlns:a16="http://schemas.microsoft.com/office/drawing/2014/main" val="4086872703"/>
                    </a:ext>
                  </a:extLst>
                </a:gridCol>
                <a:gridCol w="5384125">
                  <a:extLst>
                    <a:ext uri="{9D8B030D-6E8A-4147-A177-3AD203B41FA5}">
                      <a16:colId xmlns:a16="http://schemas.microsoft.com/office/drawing/2014/main" val="1088539162"/>
                    </a:ext>
                  </a:extLst>
                </a:gridCol>
                <a:gridCol w="5384125">
                  <a:extLst>
                    <a:ext uri="{9D8B030D-6E8A-4147-A177-3AD203B41FA5}">
                      <a16:colId xmlns:a16="http://schemas.microsoft.com/office/drawing/2014/main" val="1209446484"/>
                    </a:ext>
                  </a:extLst>
                </a:gridCol>
              </a:tblGrid>
              <a:tr h="1436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1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명칭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1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제</a:t>
                      </a:r>
                      <a:r>
                        <a:rPr lang="en-US" altLang="ko-KR" sz="2800" b="1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2800" b="1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측정교육실</a:t>
                      </a:r>
                      <a:endParaRPr lang="ko-KR" altLang="en-US" sz="2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인공지능 반도체 융복합 연구</a:t>
                      </a:r>
                      <a:endParaRPr lang="en-US" altLang="ko-KR" sz="2800" b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algn="ctr"/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및 학습공간 </a:t>
                      </a: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/ </a:t>
                      </a:r>
                    </a:p>
                    <a:p>
                      <a:pPr algn="ctr"/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반도체인재양성 및 산학협력센터</a:t>
                      </a: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설계관 교육실 </a:t>
                      </a: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205</a:t>
                      </a: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/206</a:t>
                      </a: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기초전자실습실 </a:t>
                      </a: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이전 통합</a:t>
                      </a: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ko-KR" altLang="en-US" sz="2800" b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009761"/>
                  </a:ext>
                </a:extLst>
              </a:tr>
              <a:tr h="2719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사진</a:t>
                      </a:r>
                      <a:endParaRPr 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61888"/>
                  </a:ext>
                </a:extLst>
              </a:tr>
              <a:tr h="5048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장소</a:t>
                      </a:r>
                      <a:endParaRPr 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107-1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해동첨단공학관 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561-1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/561-4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205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/206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309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621835"/>
                  </a:ext>
                </a:extLst>
              </a:tr>
              <a:tr h="23679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개선 목적</a:t>
                      </a:r>
                      <a:endParaRPr 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칩의 전기적 특성 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측정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동작 원리 파악 위한 실습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대학원생과 장학생 공동연구를 위한 연구 및 학습공간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장학생의 각종 대회 및 행사 참여를 위한 준비 공간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/ 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대학 내 인재양성 지원 총괄센터 역할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공정 실습 및 특강 진행을 위한</a:t>
                      </a:r>
                      <a:endParaRPr lang="en-US" altLang="ko-KR" sz="28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교육실 개선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80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석 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개의 노후회된 실습실을</a:t>
                      </a:r>
                      <a:endParaRPr lang="en-US" altLang="ko-KR" sz="28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160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석 대형 실습실로 구축 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433782"/>
                  </a:ext>
                </a:extLst>
              </a:tr>
              <a:tr h="23679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연계 교과목</a:t>
                      </a:r>
                      <a:endParaRPr lang="en-US" altLang="ko-KR" sz="28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및</a:t>
                      </a:r>
                      <a:endParaRPr lang="en-US" altLang="ko-KR" sz="28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활용 방안</a:t>
                      </a:r>
                      <a:endParaRPr 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공정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  <a:endParaRPr lang="ko-KR" altLang="en-US" sz="28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algn="ctr" fontAlgn="base" latinLnBrk="0"/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소자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algn="ctr" fontAlgn="base" latinLnBrk="0"/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 소자의 기초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공정특강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반도체소자 워크숍 등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솔버톤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연구 인턴십 프로그램 등 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사업 간 역할 분담을 위한 대학 내 반도체 인재양성지원사업 사업 계획 조정</a:t>
                      </a:r>
                      <a:endParaRPr lang="en-US" altLang="ko-KR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공정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공정특강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등</a:t>
                      </a:r>
                      <a:endParaRPr lang="en-US" altLang="ko-KR" sz="28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기초회로이론 및 실험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 및 실험</a:t>
                      </a:r>
                      <a:r>
                        <a:rPr lang="en-US" altLang="ko-KR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algn="ctr" fontAlgn="base" latinLnBrk="0"/>
                      <a:r>
                        <a:rPr lang="ko-KR" altLang="en-US" sz="28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논리설계 및 실험 등</a:t>
                      </a:r>
                      <a:endParaRPr lang="ko-KR" altLang="en-US" sz="2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515042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8A8D8F3F-A4AC-160F-DA87-630C922C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8" b="5324"/>
          <a:stretch/>
        </p:blipFill>
        <p:spPr>
          <a:xfrm>
            <a:off x="13133541" y="3793723"/>
            <a:ext cx="5385377" cy="14999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5763AE-6A9F-DD43-5D80-5342D9AAC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201" y="5069344"/>
            <a:ext cx="5385377" cy="14171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15555EA-7336-7CC2-5EBA-9CAAD6B2A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448" y="3793723"/>
            <a:ext cx="5385377" cy="269280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3F2757A-1724-DE62-651D-B0CAE5C19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825" y="3793723"/>
            <a:ext cx="5385377" cy="13993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6EA3DB4-2F90-FFA6-DDF3-22D94F712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3257" y="3793723"/>
            <a:ext cx="5366626" cy="26928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61AC74A-36C9-96E8-EA5D-F08E147B6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824" y="5193029"/>
            <a:ext cx="5385377" cy="12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E8201D2D-047F-0EFE-EC00-690E31A7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818A0ACE-7FF6-BDBA-05C6-0B6F014FD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666052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ko-KR" altLang="en-US"/>
              <a:t>구축 장비</a:t>
            </a:r>
            <a:r>
              <a:rPr lang="en-US" altLang="ko-KR"/>
              <a:t> </a:t>
            </a:r>
            <a:r>
              <a:rPr lang="ko-KR" altLang="en-US"/>
              <a:t>현황</a:t>
            </a:r>
            <a:endParaRPr sz="4300">
              <a:highlight>
                <a:srgbClr val="FFFF00"/>
              </a:highlight>
            </a:endParaRPr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6CD86202-F58A-D84C-DFF8-18B07A82CC5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A9F6C-425E-326F-1E83-481581533985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aphicFrame>
        <p:nvGraphicFramePr>
          <p:cNvPr id="2" name="Google Shape;519;p18">
            <a:extLst>
              <a:ext uri="{FF2B5EF4-FFF2-40B4-BE49-F238E27FC236}">
                <a16:creationId xmlns:a16="http://schemas.microsoft.com/office/drawing/2014/main" id="{53ADFED3-0044-B436-1D28-130FE13B0F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50786"/>
              </p:ext>
            </p:extLst>
          </p:nvPr>
        </p:nvGraphicFramePr>
        <p:xfrm>
          <a:off x="1297350" y="2201510"/>
          <a:ext cx="10640025" cy="9927209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1892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2348">
                  <a:extLst>
                    <a:ext uri="{9D8B030D-6E8A-4147-A177-3AD203B41FA5}">
                      <a16:colId xmlns:a16="http://schemas.microsoft.com/office/drawing/2014/main" val="3564672761"/>
                    </a:ext>
                  </a:extLst>
                </a:gridCol>
                <a:gridCol w="3381647">
                  <a:extLst>
                    <a:ext uri="{9D8B030D-6E8A-4147-A177-3AD203B41FA5}">
                      <a16:colId xmlns:a16="http://schemas.microsoft.com/office/drawing/2014/main" val="662441256"/>
                    </a:ext>
                  </a:extLst>
                </a:gridCol>
              </a:tblGrid>
              <a:tr h="50498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1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차년도 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4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장비명</a:t>
                      </a:r>
                      <a:endParaRPr sz="2000" b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수량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연계교과목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구축 위치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302536"/>
                  </a:ext>
                </a:extLst>
              </a:tr>
              <a:tr h="15994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Probe station</a:t>
                      </a: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기초전자회로이론 및 실험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전기전자회로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소재 및 공정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</a:t>
                      </a: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소자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94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Parameter analyzer</a:t>
                      </a: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기초전자회로이론 및 실험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전기전자회로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소재 및 공정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소자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3287987157"/>
                  </a:ext>
                </a:extLst>
              </a:tr>
              <a:tr h="15994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Drying Oven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기초전자회로이론 및 실험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전기전자회로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소재 및 공정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소자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839731788"/>
                  </a:ext>
                </a:extLst>
              </a:tr>
              <a:tr h="15994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4-point </a:t>
                      </a: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probe</a:t>
                      </a: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기초전자회로이론 및 실험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전기전자회로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소재 및 공정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소자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6931">
                <a:tc>
                  <a:txBody>
                    <a:bodyPr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GPU </a:t>
                      </a:r>
                      <a:r>
                        <a:rPr lang="en-US" altLang="ko-KR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server</a:t>
                      </a: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딥러닝의 기초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컴퓨터비전의 기초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인공지능 시스템 설계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소프트웨어 개발의 원리와 실습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555-1,3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en-US" altLang="ko-KR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415169341"/>
                  </a:ext>
                </a:extLst>
              </a:tr>
              <a:tr h="12869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Work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station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전기공학설계프로젝트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아날로그집적회로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555-3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570574052"/>
                  </a:ext>
                </a:extLst>
              </a:tr>
            </a:tbl>
          </a:graphicData>
        </a:graphic>
      </p:graphicFrame>
      <p:graphicFrame>
        <p:nvGraphicFramePr>
          <p:cNvPr id="14" name="Google Shape;519;p18">
            <a:extLst>
              <a:ext uri="{FF2B5EF4-FFF2-40B4-BE49-F238E27FC236}">
                <a16:creationId xmlns:a16="http://schemas.microsoft.com/office/drawing/2014/main" id="{DB9FCFA6-3165-9CD1-026B-E9BDEE765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998708"/>
              </p:ext>
            </p:extLst>
          </p:nvPr>
        </p:nvGraphicFramePr>
        <p:xfrm>
          <a:off x="12573000" y="2201509"/>
          <a:ext cx="10640025" cy="9927210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1892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2348">
                  <a:extLst>
                    <a:ext uri="{9D8B030D-6E8A-4147-A177-3AD203B41FA5}">
                      <a16:colId xmlns:a16="http://schemas.microsoft.com/office/drawing/2014/main" val="3564672761"/>
                    </a:ext>
                  </a:extLst>
                </a:gridCol>
                <a:gridCol w="3381647">
                  <a:extLst>
                    <a:ext uri="{9D8B030D-6E8A-4147-A177-3AD203B41FA5}">
                      <a16:colId xmlns:a16="http://schemas.microsoft.com/office/drawing/2014/main" val="662441256"/>
                    </a:ext>
                  </a:extLst>
                </a:gridCol>
              </a:tblGrid>
              <a:tr h="4323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2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차년도 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장비명</a:t>
                      </a:r>
                      <a:endParaRPr sz="2000" b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수량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연계교과목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구축 위치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302536"/>
                  </a:ext>
                </a:extLst>
              </a:tr>
              <a:tr h="1544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Probe station</a:t>
                      </a: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기초전자회로이론 및 실험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전기전자회로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소재 및 공정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소자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107-1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4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Parameter analyzer</a:t>
                      </a: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기초전자회로이론 및 실험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전기전자회로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소재 및 공정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소자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107-1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3287987157"/>
                  </a:ext>
                </a:extLst>
              </a:tr>
              <a:tr h="1544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Automatic wafer prober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기초전자회로이론 및 실험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전기전자회로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소재 및 공정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소자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839731788"/>
                  </a:ext>
                </a:extLst>
              </a:tr>
              <a:tr h="1544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현미경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LV150N</a:t>
                      </a: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2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기초전자회로이론 및 실험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전기전자회로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소재 및 공정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 소자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2881">
                <a:tc>
                  <a:txBody>
                    <a:bodyPr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GPU </a:t>
                      </a:r>
                      <a:r>
                        <a:rPr lang="en-US" altLang="ko-KR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server</a:t>
                      </a: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딥러닝의 기초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컴퓨터비전의 기초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인공지능 시스템 설계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소프트웨어 개발의 원리와 실습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555-1,3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90488" marR="0" lvl="0" indent="-90488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302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310-1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en-US" altLang="ko-KR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415169341"/>
                  </a:ext>
                </a:extLst>
              </a:tr>
              <a:tr h="1544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서버실</a:t>
                      </a: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환경장비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16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임베디드 시스템 설계</a:t>
                      </a: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인공지능 반도체 설계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전기공학설계프로젝트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아날로그집적회로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513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 </a:t>
                      </a:r>
                    </a:p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555-2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, 555-3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570574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29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639BEECF-B2F6-DFD9-8163-B1285AC2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>
            <a:extLst>
              <a:ext uri="{FF2B5EF4-FFF2-40B4-BE49-F238E27FC236}">
                <a16:creationId xmlns:a16="http://schemas.microsoft.com/office/drawing/2014/main" id="{1EE7ECB4-AFBE-A0C9-AC84-47D8E444AB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666052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ko-KR" altLang="en-US"/>
              <a:t>구축 장비</a:t>
            </a:r>
            <a:r>
              <a:rPr lang="en-US" altLang="ko-KR"/>
              <a:t> </a:t>
            </a:r>
            <a:r>
              <a:rPr lang="ko-KR" altLang="en-US"/>
              <a:t>현황</a:t>
            </a:r>
            <a:endParaRPr sz="4300">
              <a:highlight>
                <a:srgbClr val="FFFF00"/>
              </a:highlight>
            </a:endParaRPr>
          </a:p>
        </p:txBody>
      </p:sp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1A37BD61-B898-9A34-889B-C87803C5BB8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2359-75E6-04E6-DE4C-51C86FEF7674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aphicFrame>
        <p:nvGraphicFramePr>
          <p:cNvPr id="17" name="Google Shape;519;p18">
            <a:extLst>
              <a:ext uri="{FF2B5EF4-FFF2-40B4-BE49-F238E27FC236}">
                <a16:creationId xmlns:a16="http://schemas.microsoft.com/office/drawing/2014/main" id="{86EFBAE4-0277-7CFF-2D03-7289B65D34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9710588"/>
              </p:ext>
            </p:extLst>
          </p:nvPr>
        </p:nvGraphicFramePr>
        <p:xfrm>
          <a:off x="15545664" y="2030077"/>
          <a:ext cx="8539080" cy="9891873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151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261">
                  <a:extLst>
                    <a:ext uri="{9D8B030D-6E8A-4147-A177-3AD203B41FA5}">
                      <a16:colId xmlns:a16="http://schemas.microsoft.com/office/drawing/2014/main" val="3564672761"/>
                    </a:ext>
                  </a:extLst>
                </a:gridCol>
                <a:gridCol w="2713918">
                  <a:extLst>
                    <a:ext uri="{9D8B030D-6E8A-4147-A177-3AD203B41FA5}">
                      <a16:colId xmlns:a16="http://schemas.microsoft.com/office/drawing/2014/main" val="662441256"/>
                    </a:ext>
                  </a:extLst>
                </a:gridCol>
              </a:tblGrid>
              <a:tr h="5353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3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차년도 </a:t>
                      </a: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(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도입 예정</a:t>
                      </a: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)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장비명</a:t>
                      </a:r>
                      <a:endParaRPr sz="2000" b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수량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연계교과목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구축 예정 위치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302536"/>
                  </a:ext>
                </a:extLst>
              </a:tr>
              <a:tr h="1783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Probe station</a:t>
                      </a: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69341"/>
                  </a:ext>
                </a:extLst>
              </a:tr>
              <a:tr h="1783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Parameter analyzer</a:t>
                      </a: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574052"/>
                  </a:ext>
                </a:extLst>
              </a:tr>
              <a:tr h="1783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GPU server</a:t>
                      </a: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6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867731"/>
                  </a:ext>
                </a:extLst>
              </a:tr>
              <a:tr h="1783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Switch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matrix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879378"/>
                  </a:ext>
                </a:extLst>
              </a:tr>
              <a:tr h="1783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ALD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85275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196703-70B9-68C6-1515-02CCE16D7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86293"/>
              </p:ext>
            </p:extLst>
          </p:nvPr>
        </p:nvGraphicFramePr>
        <p:xfrm>
          <a:off x="358250" y="2030075"/>
          <a:ext cx="14996049" cy="9888977"/>
        </p:xfrm>
        <a:graphic>
          <a:graphicData uri="http://schemas.openxmlformats.org/drawingml/2006/table">
            <a:tbl>
              <a:tblPr firstRow="1" firstCol="1">
                <a:noFill/>
                <a:tableStyleId>{F103CC87-EB41-4D0D-B5A8-6C6F07A43394}</a:tableStyleId>
              </a:tblPr>
              <a:tblGrid>
                <a:gridCol w="1794400">
                  <a:extLst>
                    <a:ext uri="{9D8B030D-6E8A-4147-A177-3AD203B41FA5}">
                      <a16:colId xmlns:a16="http://schemas.microsoft.com/office/drawing/2014/main" val="3892939854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357631079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04629651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82204315"/>
                    </a:ext>
                  </a:extLst>
                </a:gridCol>
                <a:gridCol w="6648449">
                  <a:extLst>
                    <a:ext uri="{9D8B030D-6E8A-4147-A177-3AD203B41FA5}">
                      <a16:colId xmlns:a16="http://schemas.microsoft.com/office/drawing/2014/main" val="1996533717"/>
                    </a:ext>
                  </a:extLst>
                </a:gridCol>
              </a:tblGrid>
              <a:tr h="551144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3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차년도 </a:t>
                      </a: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(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도입 완료</a:t>
                      </a: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)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156160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장비명</a:t>
                      </a:r>
                      <a:endParaRPr sz="2000" b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수량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연계교과목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구축 위치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777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000" b="1" u="none" strike="noStrike" cap="none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KR"/>
                          <a:sym typeface="Noto Sans KR"/>
                        </a:rPr>
                        <a:t>사진</a:t>
                      </a:r>
                      <a:endParaRPr sz="2000" b="1" u="none" strike="noStrike" cap="none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KR"/>
                        <a:sym typeface="Noto Sans KR"/>
                      </a:endParaRPr>
                    </a:p>
                  </a:txBody>
                  <a:tcPr marL="50800" marR="50800" marT="50800" marB="50800" anchor="ctr"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91540"/>
                  </a:ext>
                </a:extLst>
              </a:tr>
              <a:tr h="17802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WGFMU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반도체공정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반도체소자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기초전자회로이론 및 실습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전기전자회로</a:t>
                      </a:r>
                      <a:endParaRPr lang="en-US" altLang="ko-KR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나노소자의 기초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104-1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3177617448"/>
                  </a:ext>
                </a:extLst>
              </a:tr>
              <a:tr h="17802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Hall effect measure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ment system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19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3903125076"/>
                  </a:ext>
                </a:extLst>
              </a:tr>
              <a:tr h="17802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Spin coater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19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3584414253"/>
                  </a:ext>
                </a:extLst>
              </a:tr>
              <a:tr h="17802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Inspection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micro scope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19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3755730584"/>
                  </a:ext>
                </a:extLst>
              </a:tr>
              <a:tr h="17802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Eplisometer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solidFill>
                      <a:srgbClr val="E3E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 19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동 </a:t>
                      </a:r>
                      <a:r>
                        <a:rPr lang="en-US" altLang="ko-KR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301</a:t>
                      </a:r>
                      <a:r>
                        <a:rPr lang="ko-KR" altLang="en-US" sz="2000" b="0" kern="0" spc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KoPubWorld돋움체 Bold" panose="00000800000000000000" pitchFamily="2" charset="-127"/>
                        </a:rPr>
                        <a:t>호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90488" marR="0" lvl="0" indent="-904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2000" b="0" kern="0" spc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3999857291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3F5338-3CE3-F572-482F-1BA246509EB2}"/>
              </a:ext>
            </a:extLst>
          </p:cNvPr>
          <p:cNvGrpSpPr/>
          <p:nvPr/>
        </p:nvGrpSpPr>
        <p:grpSpPr>
          <a:xfrm>
            <a:off x="8719185" y="3013710"/>
            <a:ext cx="6635114" cy="1783385"/>
            <a:chOff x="8719185" y="3013710"/>
            <a:chExt cx="6635114" cy="1783385"/>
          </a:xfrm>
        </p:grpSpPr>
        <p:pic>
          <p:nvPicPr>
            <p:cNvPr id="8" name="그림 7" descr="텍스트, 전자제품, 실내, 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942C19-6835-018F-34B5-89AAF3691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02340" y="3013710"/>
              <a:ext cx="4251959" cy="1783385"/>
            </a:xfrm>
            <a:prstGeom prst="rect">
              <a:avLst/>
            </a:prstGeom>
          </p:spPr>
        </p:pic>
        <p:pic>
          <p:nvPicPr>
            <p:cNvPr id="10" name="그림 9" descr="텍스트, 컴퓨터, 사무용품, 사무 장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8F704E8-B7CD-BFB0-F80E-7ED0CF07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9185" y="3013710"/>
              <a:ext cx="2383155" cy="1783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14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EA1302AD-DD19-CBD9-592C-5A094702D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>
            <a:extLst>
              <a:ext uri="{FF2B5EF4-FFF2-40B4-BE49-F238E27FC236}">
                <a16:creationId xmlns:a16="http://schemas.microsoft.com/office/drawing/2014/main" id="{E72B1C30-7EE9-F1BC-1006-1C4C03F33FF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4950" y="179526"/>
            <a:ext cx="13417800" cy="49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777776"/>
              </a:buClr>
              <a:buSzPts val="2688"/>
            </a:pPr>
            <a:r>
              <a:rPr lang="en-US" altLang="ko-KR" sz="2400">
                <a:solidFill>
                  <a:srgbClr val="868787"/>
                </a:solidFill>
              </a:rPr>
              <a:t>2025</a:t>
            </a:r>
            <a:r>
              <a:rPr lang="ko-KR" altLang="en-US" sz="2400">
                <a:solidFill>
                  <a:srgbClr val="868787"/>
                </a:solidFill>
              </a:rPr>
              <a:t>년도 서울대학교 반도체특성화대학 지원사업 현장 실사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0FFAB-0237-AC99-CCC6-7A5397877554}"/>
              </a:ext>
            </a:extLst>
          </p:cNvPr>
          <p:cNvSpPr txBox="1"/>
          <p:nvPr/>
        </p:nvSpPr>
        <p:spPr>
          <a:xfrm>
            <a:off x="23063250" y="12603966"/>
            <a:ext cx="95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4/7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srgbClr val="043786"/>
                </a:solidFill>
                <a:effectLst/>
                <a:uLnTx/>
                <a:uFillTx/>
                <a:latin typeface="Noto Sans KR"/>
                <a:ea typeface="Noto Sans KR"/>
                <a:sym typeface="Noto Sans KR"/>
              </a:rPr>
              <a:t> </a:t>
            </a:r>
            <a:endParaRPr lang="ko-KR" altLang="en-US" sz="32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5858800-62DD-66EF-089B-151FA941A814}"/>
              </a:ext>
            </a:extLst>
          </p:cNvPr>
          <p:cNvGrpSpPr/>
          <p:nvPr/>
        </p:nvGrpSpPr>
        <p:grpSpPr>
          <a:xfrm>
            <a:off x="1627453" y="2528924"/>
            <a:ext cx="9703463" cy="8829602"/>
            <a:chOff x="978525" y="2528924"/>
            <a:chExt cx="9703463" cy="882960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D52209B-03B9-0302-0778-5B3F5FED0EFF}"/>
                </a:ext>
              </a:extLst>
            </p:cNvPr>
            <p:cNvGrpSpPr/>
            <p:nvPr/>
          </p:nvGrpSpPr>
          <p:grpSpPr>
            <a:xfrm>
              <a:off x="978525" y="2528924"/>
              <a:ext cx="9703463" cy="8006038"/>
              <a:chOff x="978526" y="2683531"/>
              <a:chExt cx="9703463" cy="800603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5D03A6F-7CD3-AA88-0890-36AB7AA89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8526" y="2683531"/>
                <a:ext cx="5332820" cy="4003019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7EE0900-8924-AEE0-7595-E54C12B59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1346" y="2683531"/>
                <a:ext cx="4370643" cy="400301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3D3B7E1-08BC-7E6E-4EE7-36B024C9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526" y="6686550"/>
                <a:ext cx="5332820" cy="4003019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5F231A9-27DD-F655-1908-993F35D37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1347" y="6686550"/>
                <a:ext cx="4370642" cy="4003019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781DB3-F93A-08AD-E15E-B4EB476FCAB4}"/>
                </a:ext>
              </a:extLst>
            </p:cNvPr>
            <p:cNvSpPr txBox="1"/>
            <p:nvPr/>
          </p:nvSpPr>
          <p:spPr>
            <a:xfrm>
              <a:off x="2301320" y="10712195"/>
              <a:ext cx="80200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2025 </a:t>
              </a:r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교내 반도체 경진대회 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(1</a:t>
              </a:r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– 6</a:t>
              </a:r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1C1AEF-5F88-2944-AFA5-CD0BA5A00E5B}"/>
              </a:ext>
            </a:extLst>
          </p:cNvPr>
          <p:cNvGrpSpPr/>
          <p:nvPr/>
        </p:nvGrpSpPr>
        <p:grpSpPr>
          <a:xfrm>
            <a:off x="12506947" y="2528924"/>
            <a:ext cx="10770157" cy="8829601"/>
            <a:chOff x="12506947" y="2528924"/>
            <a:chExt cx="10770157" cy="882960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E521293-76F4-2CFF-625F-6A042825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06947" y="2528924"/>
              <a:ext cx="10770157" cy="800603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660BD1-7005-8E2C-6C23-2A013A5F7403}"/>
                </a:ext>
              </a:extLst>
            </p:cNvPr>
            <p:cNvSpPr txBox="1"/>
            <p:nvPr/>
          </p:nvSpPr>
          <p:spPr>
            <a:xfrm>
              <a:off x="15043200" y="10712194"/>
              <a:ext cx="80200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KIAT </a:t>
              </a:r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민병주 원장님 세미나 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(3</a:t>
              </a:r>
              <a:r>
                <a:rPr lang="ko-KR" altLang="en-US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</a:t>
              </a:r>
              <a:r>
                <a:rPr lang="en-US" altLang="ko-KR" sz="360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7" name="Google Shape;403;p15">
            <a:extLst>
              <a:ext uri="{FF2B5EF4-FFF2-40B4-BE49-F238E27FC236}">
                <a16:creationId xmlns:a16="http://schemas.microsoft.com/office/drawing/2014/main" id="{1D7D9C6F-D823-BB58-930F-520184D74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525" y="1168875"/>
            <a:ext cx="6660525" cy="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3673"/>
              </a:buClr>
              <a:buSzPts val="4000"/>
              <a:buFont typeface="Arial"/>
              <a:buNone/>
            </a:pPr>
            <a:r>
              <a:rPr lang="en-US" altLang="ko-KR"/>
              <a:t>3</a:t>
            </a:r>
            <a:r>
              <a:rPr lang="ko-KR" altLang="en-US"/>
              <a:t>차년도 비교과 프로그램</a:t>
            </a:r>
            <a:endParaRPr sz="43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5280355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1729</Words>
  <Application>Microsoft Office PowerPoint</Application>
  <PresentationFormat>사용자 지정</PresentationFormat>
  <Paragraphs>618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Wingdings</vt:lpstr>
      <vt:lpstr>Helvetica Neue</vt:lpstr>
      <vt:lpstr>Noto Sans KR</vt:lpstr>
      <vt:lpstr>Arial</vt:lpstr>
      <vt:lpstr>Cambria Math</vt:lpstr>
      <vt:lpstr>21_BasicWhite</vt:lpstr>
      <vt:lpstr>반도체특성화대학지원사업-단독형-서울대학교</vt:lpstr>
      <vt:lpstr>반도체특성화대학 장학생 현황</vt:lpstr>
      <vt:lpstr>교육 과정 – 융합전공 (교과)</vt:lpstr>
      <vt:lpstr>교육 과정 – 첨단융합학부 차세대지능형반도체전공 (교과)</vt:lpstr>
      <vt:lpstr>교육 인프라 개선 (1차년도)</vt:lpstr>
      <vt:lpstr>교육 인프라 개선 (2차년도)</vt:lpstr>
      <vt:lpstr>구축 장비 현황</vt:lpstr>
      <vt:lpstr>구축 장비 현황</vt:lpstr>
      <vt:lpstr>3차년도 비교과 프로그램</vt:lpstr>
      <vt:lpstr>3차년도 비교과 프로그램</vt:lpstr>
      <vt:lpstr>3차년도 비교과 프로그램</vt:lpstr>
      <vt:lpstr>3차년도 사업비 집행 현황 (25.11.30)</vt:lpstr>
      <vt:lpstr>3차년도 사업비 집행 계획</vt:lpstr>
      <vt:lpstr>PowerPoint 프레젠테이션</vt:lpstr>
      <vt:lpstr>3차년도 TA 현황</vt:lpstr>
      <vt:lpstr>3차년도 TA 현황</vt:lpstr>
      <vt:lpstr>방문 현장 동선 정리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MYUNG JIN</cp:lastModifiedBy>
  <cp:revision>351</cp:revision>
  <dcterms:modified xsi:type="dcterms:W3CDTF">2025-12-08T09:55:20Z</dcterms:modified>
</cp:coreProperties>
</file>